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20" r:id="rId3"/>
    <p:sldId id="321" r:id="rId4"/>
    <p:sldId id="324" r:id="rId5"/>
    <p:sldId id="323" r:id="rId6"/>
    <p:sldId id="319" r:id="rId7"/>
    <p:sldId id="318" r:id="rId8"/>
    <p:sldId id="257" r:id="rId9"/>
    <p:sldId id="325" r:id="rId10"/>
    <p:sldId id="32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B660E5-F159-4951-ACFD-8F9049916010}" v="10" dt="2020-12-17T21:04:54.9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1" autoAdjust="0"/>
    <p:restoredTop sz="94660"/>
  </p:normalViewPr>
  <p:slideViewPr>
    <p:cSldViewPr snapToGrid="0">
      <p:cViewPr varScale="1">
        <p:scale>
          <a:sx n="75" d="100"/>
          <a:sy n="75" d="100"/>
        </p:scale>
        <p:origin x="67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ckelbeck, Kary" userId="c2e17ac9-7d15-4380-acf4-d3f6473bdd60" providerId="ADAL" clId="{27B660E5-F159-4951-ACFD-8F9049916010}"/>
    <pc:docChg chg="undo custSel addSld modSld sldOrd">
      <pc:chgData name="Stackelbeck, Kary" userId="c2e17ac9-7d15-4380-acf4-d3f6473bdd60" providerId="ADAL" clId="{27B660E5-F159-4951-ACFD-8F9049916010}" dt="2020-12-17T21:06:34.288" v="1557" actId="700"/>
      <pc:docMkLst>
        <pc:docMk/>
      </pc:docMkLst>
      <pc:sldChg chg="addSp delSp modSp new mod modClrScheme chgLayout">
        <pc:chgData name="Stackelbeck, Kary" userId="c2e17ac9-7d15-4380-acf4-d3f6473bdd60" providerId="ADAL" clId="{27B660E5-F159-4951-ACFD-8F9049916010}" dt="2020-12-17T20:51:40.728" v="1089" actId="1035"/>
        <pc:sldMkLst>
          <pc:docMk/>
          <pc:sldMk cId="1816195303" sldId="320"/>
        </pc:sldMkLst>
        <pc:spChg chg="mod ord">
          <ac:chgData name="Stackelbeck, Kary" userId="c2e17ac9-7d15-4380-acf4-d3f6473bdd60" providerId="ADAL" clId="{27B660E5-F159-4951-ACFD-8F9049916010}" dt="2020-12-17T20:50:21.663" v="1014" actId="1035"/>
          <ac:spMkLst>
            <pc:docMk/>
            <pc:sldMk cId="1816195303" sldId="320"/>
            <ac:spMk id="2" creationId="{350ACECB-B4DB-4263-B79A-E4A8C81651B1}"/>
          </ac:spMkLst>
        </pc:spChg>
        <pc:spChg chg="mod ord">
          <ac:chgData name="Stackelbeck, Kary" userId="c2e17ac9-7d15-4380-acf4-d3f6473bdd60" providerId="ADAL" clId="{27B660E5-F159-4951-ACFD-8F9049916010}" dt="2020-12-17T20:51:40.728" v="1089" actId="1035"/>
          <ac:spMkLst>
            <pc:docMk/>
            <pc:sldMk cId="1816195303" sldId="320"/>
            <ac:spMk id="3" creationId="{9B8B4F15-6B78-4459-8EB5-7F25E4017ABE}"/>
          </ac:spMkLst>
        </pc:spChg>
        <pc:spChg chg="add del mod ord">
          <ac:chgData name="Stackelbeck, Kary" userId="c2e17ac9-7d15-4380-acf4-d3f6473bdd60" providerId="ADAL" clId="{27B660E5-F159-4951-ACFD-8F9049916010}" dt="2020-12-17T20:44:52.556" v="846" actId="931"/>
          <ac:spMkLst>
            <pc:docMk/>
            <pc:sldMk cId="1816195303" sldId="320"/>
            <ac:spMk id="4" creationId="{EC0FA535-81BE-451E-BC0F-A416833EEB7D}"/>
          </ac:spMkLst>
        </pc:spChg>
        <pc:picChg chg="add mod modCrop">
          <ac:chgData name="Stackelbeck, Kary" userId="c2e17ac9-7d15-4380-acf4-d3f6473bdd60" providerId="ADAL" clId="{27B660E5-F159-4951-ACFD-8F9049916010}" dt="2020-12-17T20:50:44.450" v="1041" actId="14100"/>
          <ac:picMkLst>
            <pc:docMk/>
            <pc:sldMk cId="1816195303" sldId="320"/>
            <ac:picMk id="6" creationId="{F2A2738E-BB47-4A28-AFB5-A2FB99143ED6}"/>
          </ac:picMkLst>
        </pc:picChg>
      </pc:sldChg>
      <pc:sldChg chg="addSp delSp modSp new mod modClrScheme chgLayout">
        <pc:chgData name="Stackelbeck, Kary" userId="c2e17ac9-7d15-4380-acf4-d3f6473bdd60" providerId="ADAL" clId="{27B660E5-F159-4951-ACFD-8F9049916010}" dt="2020-12-17T21:05:58.462" v="1556" actId="27636"/>
        <pc:sldMkLst>
          <pc:docMk/>
          <pc:sldMk cId="2597238449" sldId="321"/>
        </pc:sldMkLst>
        <pc:spChg chg="mod ord">
          <ac:chgData name="Stackelbeck, Kary" userId="c2e17ac9-7d15-4380-acf4-d3f6473bdd60" providerId="ADAL" clId="{27B660E5-F159-4951-ACFD-8F9049916010}" dt="2020-12-17T21:05:07.703" v="1510" actId="1036"/>
          <ac:spMkLst>
            <pc:docMk/>
            <pc:sldMk cId="2597238449" sldId="321"/>
            <ac:spMk id="2" creationId="{70A09836-32E3-4D1F-9B80-0E5BFB225304}"/>
          </ac:spMkLst>
        </pc:spChg>
        <pc:spChg chg="mod ord">
          <ac:chgData name="Stackelbeck, Kary" userId="c2e17ac9-7d15-4380-acf4-d3f6473bdd60" providerId="ADAL" clId="{27B660E5-F159-4951-ACFD-8F9049916010}" dt="2020-12-17T21:05:58.462" v="1556" actId="27636"/>
          <ac:spMkLst>
            <pc:docMk/>
            <pc:sldMk cId="2597238449" sldId="321"/>
            <ac:spMk id="3" creationId="{A8820F98-6A90-499C-8BB4-E4B406B52284}"/>
          </ac:spMkLst>
        </pc:spChg>
        <pc:spChg chg="add del mod ord">
          <ac:chgData name="Stackelbeck, Kary" userId="c2e17ac9-7d15-4380-acf4-d3f6473bdd60" providerId="ADAL" clId="{27B660E5-F159-4951-ACFD-8F9049916010}" dt="2020-12-17T20:46:31.499" v="857"/>
          <ac:spMkLst>
            <pc:docMk/>
            <pc:sldMk cId="2597238449" sldId="321"/>
            <ac:spMk id="4" creationId="{BC9F745F-71CB-49A3-97EF-2E1344F1BA15}"/>
          </ac:spMkLst>
        </pc:spChg>
        <pc:spChg chg="add del mod ord">
          <ac:chgData name="Stackelbeck, Kary" userId="c2e17ac9-7d15-4380-acf4-d3f6473bdd60" providerId="ADAL" clId="{27B660E5-F159-4951-ACFD-8F9049916010}" dt="2020-12-17T20:49:41.851" v="995"/>
          <ac:spMkLst>
            <pc:docMk/>
            <pc:sldMk cId="2597238449" sldId="321"/>
            <ac:spMk id="6" creationId="{E8C08419-5CA1-4E39-9AA8-BB25150D7484}"/>
          </ac:spMkLst>
        </pc:spChg>
        <pc:picChg chg="add del mod ord">
          <ac:chgData name="Stackelbeck, Kary" userId="c2e17ac9-7d15-4380-acf4-d3f6473bdd60" providerId="ADAL" clId="{27B660E5-F159-4951-ACFD-8F9049916010}" dt="2020-12-17T20:48:22.826" v="927" actId="478"/>
          <ac:picMkLst>
            <pc:docMk/>
            <pc:sldMk cId="2597238449" sldId="321"/>
            <ac:picMk id="5" creationId="{46B6A485-C492-4744-947C-ABB91059D311}"/>
          </ac:picMkLst>
        </pc:picChg>
        <pc:picChg chg="add mod">
          <ac:chgData name="Stackelbeck, Kary" userId="c2e17ac9-7d15-4380-acf4-d3f6473bdd60" providerId="ADAL" clId="{27B660E5-F159-4951-ACFD-8F9049916010}" dt="2020-12-17T20:49:53.152" v="996" actId="1076"/>
          <ac:picMkLst>
            <pc:docMk/>
            <pc:sldMk cId="2597238449" sldId="321"/>
            <ac:picMk id="7" creationId="{34724A35-2675-4BEC-8CDA-E59AB4DDCA0D}"/>
          </ac:picMkLst>
        </pc:picChg>
        <pc:picChg chg="add mod">
          <ac:chgData name="Stackelbeck, Kary" userId="c2e17ac9-7d15-4380-acf4-d3f6473bdd60" providerId="ADAL" clId="{27B660E5-F159-4951-ACFD-8F9049916010}" dt="2020-12-17T21:04:28.011" v="1479" actId="1076"/>
          <ac:picMkLst>
            <pc:docMk/>
            <pc:sldMk cId="2597238449" sldId="321"/>
            <ac:picMk id="8" creationId="{6D1F4653-75B6-447A-AD30-18908A956047}"/>
          </ac:picMkLst>
        </pc:picChg>
        <pc:picChg chg="add mod">
          <ac:chgData name="Stackelbeck, Kary" userId="c2e17ac9-7d15-4380-acf4-d3f6473bdd60" providerId="ADAL" clId="{27B660E5-F159-4951-ACFD-8F9049916010}" dt="2020-12-17T21:05:30.194" v="1552" actId="1037"/>
          <ac:picMkLst>
            <pc:docMk/>
            <pc:sldMk cId="2597238449" sldId="321"/>
            <ac:picMk id="9" creationId="{FEC94BBC-ECDF-414A-9DDE-564E13814F03}"/>
          </ac:picMkLst>
        </pc:picChg>
      </pc:sldChg>
      <pc:sldChg chg="addSp delSp modSp new mod ord">
        <pc:chgData name="Stackelbeck, Kary" userId="c2e17ac9-7d15-4380-acf4-d3f6473bdd60" providerId="ADAL" clId="{27B660E5-F159-4951-ACFD-8F9049916010}" dt="2020-12-17T21:01:26.230" v="1434"/>
        <pc:sldMkLst>
          <pc:docMk/>
          <pc:sldMk cId="4123133340" sldId="322"/>
        </pc:sldMkLst>
        <pc:spChg chg="del">
          <ac:chgData name="Stackelbeck, Kary" userId="c2e17ac9-7d15-4380-acf4-d3f6473bdd60" providerId="ADAL" clId="{27B660E5-F159-4951-ACFD-8F9049916010}" dt="2020-12-17T20:57:25.824" v="1228" actId="478"/>
          <ac:spMkLst>
            <pc:docMk/>
            <pc:sldMk cId="4123133340" sldId="322"/>
            <ac:spMk id="2" creationId="{0EBD8D2F-B0A1-4E16-9C39-CC4EE5B4B980}"/>
          </ac:spMkLst>
        </pc:spChg>
        <pc:spChg chg="del">
          <ac:chgData name="Stackelbeck, Kary" userId="c2e17ac9-7d15-4380-acf4-d3f6473bdd60" providerId="ADAL" clId="{27B660E5-F159-4951-ACFD-8F9049916010}" dt="2020-12-17T20:56:25.310" v="1227"/>
          <ac:spMkLst>
            <pc:docMk/>
            <pc:sldMk cId="4123133340" sldId="322"/>
            <ac:spMk id="3" creationId="{1610E448-5779-4C6E-8451-75C334E58BCA}"/>
          </ac:spMkLst>
        </pc:spChg>
        <pc:spChg chg="add mod">
          <ac:chgData name="Stackelbeck, Kary" userId="c2e17ac9-7d15-4380-acf4-d3f6473bdd60" providerId="ADAL" clId="{27B660E5-F159-4951-ACFD-8F9049916010}" dt="2020-12-17T21:00:06.485" v="1428" actId="1036"/>
          <ac:spMkLst>
            <pc:docMk/>
            <pc:sldMk cId="4123133340" sldId="322"/>
            <ac:spMk id="5" creationId="{787A7C27-E4E8-4855-9A83-E8AC921D07D6}"/>
          </ac:spMkLst>
        </pc:spChg>
        <pc:spChg chg="add del mod">
          <ac:chgData name="Stackelbeck, Kary" userId="c2e17ac9-7d15-4380-acf4-d3f6473bdd60" providerId="ADAL" clId="{27B660E5-F159-4951-ACFD-8F9049916010}" dt="2020-12-17T21:00:59.272" v="1432" actId="478"/>
          <ac:spMkLst>
            <pc:docMk/>
            <pc:sldMk cId="4123133340" sldId="322"/>
            <ac:spMk id="7" creationId="{938F2E80-8EF7-4EBB-AF51-4CFDB0CFED8B}"/>
          </ac:spMkLst>
        </pc:spChg>
        <pc:picChg chg="add del mod">
          <ac:chgData name="Stackelbeck, Kary" userId="c2e17ac9-7d15-4380-acf4-d3f6473bdd60" providerId="ADAL" clId="{27B660E5-F159-4951-ACFD-8F9049916010}" dt="2020-12-17T21:00:17.353" v="1430" actId="478"/>
          <ac:picMkLst>
            <pc:docMk/>
            <pc:sldMk cId="4123133340" sldId="322"/>
            <ac:picMk id="4" creationId="{5A5C3D77-830F-4753-9097-A98EC16F2EB8}"/>
          </ac:picMkLst>
        </pc:picChg>
        <pc:picChg chg="add mod">
          <ac:chgData name="Stackelbeck, Kary" userId="c2e17ac9-7d15-4380-acf4-d3f6473bdd60" providerId="ADAL" clId="{27B660E5-F159-4951-ACFD-8F9049916010}" dt="2020-12-17T21:00:32.471" v="1431"/>
          <ac:picMkLst>
            <pc:docMk/>
            <pc:sldMk cId="4123133340" sldId="322"/>
            <ac:picMk id="8" creationId="{8E448549-F7FD-4928-B7AC-82A1B4D142EC}"/>
          </ac:picMkLst>
        </pc:picChg>
      </pc:sldChg>
      <pc:sldChg chg="addSp delSp modSp new mod modClrScheme chgLayout">
        <pc:chgData name="Stackelbeck, Kary" userId="c2e17ac9-7d15-4380-acf4-d3f6473bdd60" providerId="ADAL" clId="{27B660E5-F159-4951-ACFD-8F9049916010}" dt="2020-12-17T21:06:34.288" v="1557" actId="700"/>
        <pc:sldMkLst>
          <pc:docMk/>
          <pc:sldMk cId="3234164531" sldId="323"/>
        </pc:sldMkLst>
        <pc:spChg chg="del mod ord">
          <ac:chgData name="Stackelbeck, Kary" userId="c2e17ac9-7d15-4380-acf4-d3f6473bdd60" providerId="ADAL" clId="{27B660E5-F159-4951-ACFD-8F9049916010}" dt="2020-12-17T20:45:58.951" v="852" actId="700"/>
          <ac:spMkLst>
            <pc:docMk/>
            <pc:sldMk cId="3234164531" sldId="323"/>
            <ac:spMk id="2" creationId="{D393B24D-89C4-4805-97D9-19607B40BA85}"/>
          </ac:spMkLst>
        </pc:spChg>
        <pc:spChg chg="del mod ord">
          <ac:chgData name="Stackelbeck, Kary" userId="c2e17ac9-7d15-4380-acf4-d3f6473bdd60" providerId="ADAL" clId="{27B660E5-F159-4951-ACFD-8F9049916010}" dt="2020-12-17T20:45:58.951" v="852" actId="700"/>
          <ac:spMkLst>
            <pc:docMk/>
            <pc:sldMk cId="3234164531" sldId="323"/>
            <ac:spMk id="3" creationId="{C2BCEE9F-8EEC-4689-9A9E-ED34330D823E}"/>
          </ac:spMkLst>
        </pc:spChg>
        <pc:spChg chg="add del mod ord">
          <ac:chgData name="Stackelbeck, Kary" userId="c2e17ac9-7d15-4380-acf4-d3f6473bdd60" providerId="ADAL" clId="{27B660E5-F159-4951-ACFD-8F9049916010}" dt="2020-12-17T21:06:34.288" v="1557" actId="700"/>
          <ac:spMkLst>
            <pc:docMk/>
            <pc:sldMk cId="3234164531" sldId="323"/>
            <ac:spMk id="4" creationId="{61B381CC-CD6C-4EB7-A9C0-417BB46620B5}"/>
          </ac:spMkLst>
        </pc:spChg>
        <pc:spChg chg="add del mod ord">
          <ac:chgData name="Stackelbeck, Kary" userId="c2e17ac9-7d15-4380-acf4-d3f6473bdd60" providerId="ADAL" clId="{27B660E5-F159-4951-ACFD-8F9049916010}" dt="2020-12-17T20:46:02.191" v="853"/>
          <ac:spMkLst>
            <pc:docMk/>
            <pc:sldMk cId="3234164531" sldId="323"/>
            <ac:spMk id="5" creationId="{39018E53-6273-4574-BB1E-6CA72020B3B1}"/>
          </ac:spMkLst>
        </pc:spChg>
        <pc:spChg chg="add del mod ord">
          <ac:chgData name="Stackelbeck, Kary" userId="c2e17ac9-7d15-4380-acf4-d3f6473bdd60" providerId="ADAL" clId="{27B660E5-F159-4951-ACFD-8F9049916010}" dt="2020-12-17T21:06:34.288" v="1557" actId="700"/>
          <ac:spMkLst>
            <pc:docMk/>
            <pc:sldMk cId="3234164531" sldId="323"/>
            <ac:spMk id="6" creationId="{46531661-D417-48AD-984B-A700C8288067}"/>
          </ac:spMkLst>
        </pc:spChg>
        <pc:spChg chg="add del mod">
          <ac:chgData name="Stackelbeck, Kary" userId="c2e17ac9-7d15-4380-acf4-d3f6473bdd60" providerId="ADAL" clId="{27B660E5-F159-4951-ACFD-8F9049916010}" dt="2020-12-17T21:06:34.288" v="1557" actId="700"/>
          <ac:spMkLst>
            <pc:docMk/>
            <pc:sldMk cId="3234164531" sldId="323"/>
            <ac:spMk id="9" creationId="{381B8DEE-CE7C-48F4-9029-35B49A129FA5}"/>
          </ac:spMkLst>
        </pc:spChg>
        <pc:picChg chg="add del mod">
          <ac:chgData name="Stackelbeck, Kary" userId="c2e17ac9-7d15-4380-acf4-d3f6473bdd60" providerId="ADAL" clId="{27B660E5-F159-4951-ACFD-8F9049916010}" dt="2020-12-17T20:49:31.755" v="994" actId="21"/>
          <ac:picMkLst>
            <pc:docMk/>
            <pc:sldMk cId="3234164531" sldId="323"/>
            <ac:picMk id="7" creationId="{C1244F62-DB08-4EA6-8537-149FF7343D55}"/>
          </ac:picMkLst>
        </pc:picChg>
      </pc:sldChg>
      <pc:sldChg chg="addSp delSp modSp new mod modClrScheme chgLayout">
        <pc:chgData name="Stackelbeck, Kary" userId="c2e17ac9-7d15-4380-acf4-d3f6473bdd60" providerId="ADAL" clId="{27B660E5-F159-4951-ACFD-8F9049916010}" dt="2020-12-17T20:49:12.459" v="990" actId="1037"/>
        <pc:sldMkLst>
          <pc:docMk/>
          <pc:sldMk cId="3566105267" sldId="324"/>
        </pc:sldMkLst>
        <pc:spChg chg="del">
          <ac:chgData name="Stackelbeck, Kary" userId="c2e17ac9-7d15-4380-acf4-d3f6473bdd60" providerId="ADAL" clId="{27B660E5-F159-4951-ACFD-8F9049916010}" dt="2020-12-17T20:48:48.260" v="929" actId="700"/>
          <ac:spMkLst>
            <pc:docMk/>
            <pc:sldMk cId="3566105267" sldId="324"/>
            <ac:spMk id="2" creationId="{74EB50E2-AC3E-4FD6-97C8-E9325A548B6B}"/>
          </ac:spMkLst>
        </pc:spChg>
        <pc:spChg chg="del">
          <ac:chgData name="Stackelbeck, Kary" userId="c2e17ac9-7d15-4380-acf4-d3f6473bdd60" providerId="ADAL" clId="{27B660E5-F159-4951-ACFD-8F9049916010}" dt="2020-12-17T20:48:28.576" v="928"/>
          <ac:spMkLst>
            <pc:docMk/>
            <pc:sldMk cId="3566105267" sldId="324"/>
            <ac:spMk id="3" creationId="{936E591D-4E96-4C6E-B871-FBCFA076A427}"/>
          </ac:spMkLst>
        </pc:spChg>
        <pc:picChg chg="add mod ord">
          <ac:chgData name="Stackelbeck, Kary" userId="c2e17ac9-7d15-4380-acf4-d3f6473bdd60" providerId="ADAL" clId="{27B660E5-F159-4951-ACFD-8F9049916010}" dt="2020-12-17T20:49:12.459" v="990" actId="1037"/>
          <ac:picMkLst>
            <pc:docMk/>
            <pc:sldMk cId="3566105267" sldId="324"/>
            <ac:picMk id="4" creationId="{09722593-F8E2-4249-81A0-4DE33B888176}"/>
          </ac:picMkLst>
        </pc:picChg>
      </pc:sldChg>
      <pc:sldChg chg="addSp delSp modSp new mod ord">
        <pc:chgData name="Stackelbeck, Kary" userId="c2e17ac9-7d15-4380-acf4-d3f6473bdd60" providerId="ADAL" clId="{27B660E5-F159-4951-ACFD-8F9049916010}" dt="2020-12-17T21:03:27.964" v="1477" actId="1036"/>
        <pc:sldMkLst>
          <pc:docMk/>
          <pc:sldMk cId="2289815308" sldId="325"/>
        </pc:sldMkLst>
        <pc:spChg chg="mod">
          <ac:chgData name="Stackelbeck, Kary" userId="c2e17ac9-7d15-4380-acf4-d3f6473bdd60" providerId="ADAL" clId="{27B660E5-F159-4951-ACFD-8F9049916010}" dt="2020-12-17T21:03:27.964" v="1477" actId="1036"/>
          <ac:spMkLst>
            <pc:docMk/>
            <pc:sldMk cId="2289815308" sldId="325"/>
            <ac:spMk id="2" creationId="{271FFEDE-9868-4006-A74C-94474F03818A}"/>
          </ac:spMkLst>
        </pc:spChg>
        <pc:spChg chg="del mod">
          <ac:chgData name="Stackelbeck, Kary" userId="c2e17ac9-7d15-4380-acf4-d3f6473bdd60" providerId="ADAL" clId="{27B660E5-F159-4951-ACFD-8F9049916010}" dt="2020-12-17T21:03:16.736" v="1444" actId="478"/>
          <ac:spMkLst>
            <pc:docMk/>
            <pc:sldMk cId="2289815308" sldId="325"/>
            <ac:spMk id="3" creationId="{B4E63E9B-622B-4CBD-A1C9-AECA3DDC2E11}"/>
          </ac:spMkLst>
        </pc:spChg>
        <pc:spChg chg="add del mod">
          <ac:chgData name="Stackelbeck, Kary" userId="c2e17ac9-7d15-4380-acf4-d3f6473bdd60" providerId="ADAL" clId="{27B660E5-F159-4951-ACFD-8F9049916010}" dt="2020-12-17T21:03:21.969" v="1445" actId="478"/>
          <ac:spMkLst>
            <pc:docMk/>
            <pc:sldMk cId="2289815308" sldId="325"/>
            <ac:spMk id="5" creationId="{DB209C69-A937-47C5-B275-8FD001E3838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6B71F-3F60-48FC-BA6E-FE0A447892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Tulsa Race Massacre Investigation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719D85-5AC4-4330-AC43-87598AC63A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Oaklawn Summary report </a:t>
            </a:r>
          </a:p>
          <a:p>
            <a:r>
              <a:rPr lang="en-US" dirty="0"/>
              <a:t>Forensic Analytical section</a:t>
            </a:r>
          </a:p>
        </p:txBody>
      </p:sp>
    </p:spTree>
    <p:extLst>
      <p:ext uri="{BB962C8B-B14F-4D97-AF65-F5344CB8AC3E}">
        <p14:creationId xmlns:p14="http://schemas.microsoft.com/office/powerpoint/2010/main" val="2188144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7A7C27-E4E8-4855-9A83-E8AC921D0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49" y="4500880"/>
            <a:ext cx="10901471" cy="1995299"/>
          </a:xfrm>
          <a:solidFill>
            <a:schemeClr val="tx1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 sz="1500" b="1" dirty="0">
                <a:solidFill>
                  <a:schemeClr val="bg1"/>
                </a:solidFill>
              </a:rPr>
              <a:t>City of Tulsa: </a:t>
            </a:r>
            <a:r>
              <a:rPr lang="en-US" sz="1500" dirty="0">
                <a:solidFill>
                  <a:schemeClr val="bg1"/>
                </a:solidFill>
              </a:rPr>
              <a:t>Mayor G. T. Bynum, Deputy Mayor Amy Brown, Michelle Brooks, Terry Ball, Mark Hogan, Tim McCorkle, Streets and Stormwater Division staff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1500" b="1" dirty="0">
                <a:solidFill>
                  <a:schemeClr val="bg1"/>
                </a:solidFill>
              </a:rPr>
              <a:t>Cultural monitors (Public Oversight Committee): </a:t>
            </a:r>
            <a:r>
              <a:rPr lang="en-US" sz="1500" dirty="0">
                <a:solidFill>
                  <a:schemeClr val="bg1"/>
                </a:solidFill>
              </a:rPr>
              <a:t>Brenda Alford (Chair), </a:t>
            </a:r>
            <a:r>
              <a:rPr lang="en-US" sz="1500" dirty="0" err="1">
                <a:solidFill>
                  <a:schemeClr val="bg1"/>
                </a:solidFill>
              </a:rPr>
              <a:t>Kavin</a:t>
            </a:r>
            <a:r>
              <a:rPr lang="en-US" sz="1500" dirty="0">
                <a:solidFill>
                  <a:schemeClr val="bg1"/>
                </a:solidFill>
              </a:rPr>
              <a:t> Ross (Greenwood Tribune), Chief </a:t>
            </a:r>
            <a:r>
              <a:rPr lang="en-US" sz="1500" dirty="0" err="1">
                <a:solidFill>
                  <a:schemeClr val="bg1"/>
                </a:solidFill>
              </a:rPr>
              <a:t>Egunwale</a:t>
            </a:r>
            <a:r>
              <a:rPr lang="en-US" sz="1500" dirty="0">
                <a:solidFill>
                  <a:schemeClr val="bg1"/>
                </a:solidFill>
              </a:rPr>
              <a:t> (African Ancestral Society), Greg Robinson (MET Cares Foundation)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1500" b="1" dirty="0">
                <a:solidFill>
                  <a:schemeClr val="bg1"/>
                </a:solidFill>
              </a:rPr>
              <a:t>Physical Investigation Committee: </a:t>
            </a:r>
            <a:r>
              <a:rPr lang="en-US" sz="1500" dirty="0">
                <a:solidFill>
                  <a:schemeClr val="bg1"/>
                </a:solidFill>
              </a:rPr>
              <a:t>Scott Ellsworth (Chair), Phoebe Stubblefield, Angela Berg, Carlos Zambrano, Alicia Odewale, Leslie </a:t>
            </a:r>
            <a:r>
              <a:rPr lang="en-US" sz="1500" dirty="0" err="1">
                <a:solidFill>
                  <a:schemeClr val="bg1"/>
                </a:solidFill>
              </a:rPr>
              <a:t>Rankin-Hill</a:t>
            </a:r>
            <a:r>
              <a:rPr lang="en-US" sz="1500" dirty="0">
                <a:solidFill>
                  <a:schemeClr val="bg1"/>
                </a:solidFill>
              </a:rPr>
              <a:t>, Amanda Regnier, Scott Hammerstedt, Kary Stackelbeck, Bob Brooks 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1500" b="1" dirty="0">
                <a:solidFill>
                  <a:schemeClr val="bg1"/>
                </a:solidFill>
              </a:rPr>
              <a:t>Other Field Crew/Advisors: </a:t>
            </a:r>
            <a:r>
              <a:rPr lang="en-US" sz="1500" dirty="0">
                <a:solidFill>
                  <a:schemeClr val="bg1"/>
                </a:solidFill>
              </a:rPr>
              <a:t>Leland Bement (OAS), Debra Green (OAS), Jessica Cerezo-Roman (OU-</a:t>
            </a:r>
            <a:r>
              <a:rPr lang="en-US" sz="1500" dirty="0" err="1">
                <a:solidFill>
                  <a:schemeClr val="bg1"/>
                </a:solidFill>
              </a:rPr>
              <a:t>Dep’t</a:t>
            </a:r>
            <a:r>
              <a:rPr lang="en-US" sz="1500" dirty="0">
                <a:solidFill>
                  <a:schemeClr val="bg1"/>
                </a:solidFill>
              </a:rPr>
              <a:t>. of Anthropology), Heather Walsh-Haney (Florida Gulf Coast University), Robert Pickering (TU-Retired), Betsy Warner, graduate students from UF and FGCU (Rose, </a:t>
            </a:r>
            <a:r>
              <a:rPr lang="en-US" sz="1500" dirty="0" err="1">
                <a:solidFill>
                  <a:schemeClr val="bg1"/>
                </a:solidFill>
              </a:rPr>
              <a:t>Raphaela</a:t>
            </a:r>
            <a:r>
              <a:rPr lang="en-US" sz="1500" dirty="0">
                <a:solidFill>
                  <a:schemeClr val="bg1"/>
                </a:solidFill>
              </a:rPr>
              <a:t>, Sonya, Siobhan) and one undergraduate from OU (Noah Place)</a:t>
            </a:r>
          </a:p>
        </p:txBody>
      </p:sp>
      <p:pic>
        <p:nvPicPr>
          <p:cNvPr id="8" name="Content Placeholder 4" descr="A group of people standing next to a tree&#10;&#10;Description automatically generated">
            <a:extLst>
              <a:ext uri="{FF2B5EF4-FFF2-40B4-BE49-F238E27FC236}">
                <a16:creationId xmlns:a16="http://schemas.microsoft.com/office/drawing/2014/main" id="{8E448549-F7FD-4928-B7AC-82A1B4D142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7" b="24336"/>
          <a:stretch/>
        </p:blipFill>
        <p:spPr>
          <a:xfrm>
            <a:off x="20" y="1"/>
            <a:ext cx="12191979" cy="423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33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ACECB-B4DB-4263-B79A-E4A8C8165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22278"/>
            <a:ext cx="9905998" cy="1139162"/>
          </a:xfrm>
        </p:spPr>
        <p:txBody>
          <a:bodyPr/>
          <a:lstStyle/>
          <a:p>
            <a:r>
              <a:rPr lang="en-US" dirty="0"/>
              <a:t>Oaklawn test excavations (Oct. 19-22, 2020)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B4F15-6B78-4459-8EB5-7F25E4017A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3730" y="1528126"/>
            <a:ext cx="4878389" cy="3541714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Revealed a mass grave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Combined test excavations exposed nearly 27 square meters (290 square feet)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Mass grave could encompass an area that measures about 131 square meters (1410 square feet)</a:t>
            </a:r>
          </a:p>
          <a:p>
            <a:pPr lvl="1" algn="just"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 on soil core data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F2A2738E-BB47-4A28-AFB5-A2FB99143E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5661" r="20246"/>
          <a:stretch/>
        </p:blipFill>
        <p:spPr>
          <a:xfrm>
            <a:off x="5657856" y="1361440"/>
            <a:ext cx="6206009" cy="4876799"/>
          </a:xfrm>
        </p:spPr>
      </p:pic>
    </p:spTree>
    <p:extLst>
      <p:ext uri="{BB962C8B-B14F-4D97-AF65-F5344CB8AC3E}">
        <p14:creationId xmlns:p14="http://schemas.microsoft.com/office/powerpoint/2010/main" val="1816195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09836-32E3-4D1F-9B80-0E5BFB225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33" y="100358"/>
            <a:ext cx="6405519" cy="1478570"/>
          </a:xfrm>
        </p:spPr>
        <p:txBody>
          <a:bodyPr/>
          <a:lstStyle/>
          <a:p>
            <a:r>
              <a:rPr lang="en-US" dirty="0"/>
              <a:t>Oaklawn test excavations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20F98-6A90-499C-8BB4-E4B406B522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0210" y="1578928"/>
            <a:ext cx="4878389" cy="386683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least 12 individuals </a:t>
            </a:r>
          </a:p>
          <a:p>
            <a:pPr lvl="1" algn="just">
              <a:lnSpc>
                <a:spcPct val="107000"/>
              </a:lnSpc>
              <a:spcBef>
                <a:spcPts val="0"/>
              </a:spcBef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 largely on evidence for coffins and coffin hardware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number could include more than 30 individuals  </a:t>
            </a:r>
          </a:p>
          <a:p>
            <a:pPr lvl="1" algn="just">
              <a:lnSpc>
                <a:spcPct val="107000"/>
              </a:lnSpc>
              <a:spcBef>
                <a:spcPts val="0"/>
              </a:spcBef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stacking of coffins took place, that number could be higher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Exposed coffins, but not remains themselves</a:t>
            </a:r>
          </a:p>
          <a:p>
            <a:pPr lvl="1" algn="just">
              <a:lnSpc>
                <a:spcPct val="107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(except Burial 1)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 investigations are needed to confirm initial assessment and whether these are Massacre victims</a:t>
            </a:r>
          </a:p>
          <a:p>
            <a:endParaRPr lang="en-US" dirty="0"/>
          </a:p>
        </p:txBody>
      </p:sp>
      <p:pic>
        <p:nvPicPr>
          <p:cNvPr id="7" name="Content Placeholder 6" descr="A picture containing person, grass, holding, child&#10;&#10;Description automatically generated">
            <a:extLst>
              <a:ext uri="{FF2B5EF4-FFF2-40B4-BE49-F238E27FC236}">
                <a16:creationId xmlns:a16="http://schemas.microsoft.com/office/drawing/2014/main" id="{34724A35-2675-4BEC-8CDA-E59AB4DDCA0D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932" y="173860"/>
            <a:ext cx="4401589" cy="29177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 descr="A picture containing grass, outdoor, power shovel, farm machine&#10;&#10;Description automatically generated">
            <a:extLst>
              <a:ext uri="{FF2B5EF4-FFF2-40B4-BE49-F238E27FC236}">
                <a16:creationId xmlns:a16="http://schemas.microsoft.com/office/drawing/2014/main" id="{6D1F4653-75B6-447A-AD30-18908A95604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566" y="3297237"/>
            <a:ext cx="4846955" cy="32099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Content Placeholder 23" descr="A picture containing sitting, food, close, wooden&#10;&#10;Description automatically generated">
            <a:extLst>
              <a:ext uri="{FF2B5EF4-FFF2-40B4-BE49-F238E27FC236}">
                <a16:creationId xmlns:a16="http://schemas.microsoft.com/office/drawing/2014/main" id="{FEC94BBC-ECDF-414A-9DDE-564E13814F0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59" y="2164080"/>
            <a:ext cx="2955651" cy="199275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7238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09722593-F8E2-4249-81A0-4DE33B888176}"/>
              </a:ext>
            </a:extLst>
          </p:cNvPr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518160"/>
            <a:ext cx="9743440" cy="55086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66105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164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65E33-FA7D-4110-810A-2DF616C7E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4755063-113B-4F84-ABF6-97E5DE5499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32611" b="47046"/>
          <a:stretch/>
        </p:blipFill>
        <p:spPr>
          <a:xfrm>
            <a:off x="3955732" y="217335"/>
            <a:ext cx="5777548" cy="6423329"/>
          </a:xfrm>
        </p:spPr>
      </p:pic>
    </p:spTree>
    <p:extLst>
      <p:ext uri="{BB962C8B-B14F-4D97-AF65-F5344CB8AC3E}">
        <p14:creationId xmlns:p14="http://schemas.microsoft.com/office/powerpoint/2010/main" val="3661841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0CB36-8F43-4EB9-8987-041B5148E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10830"/>
            <a:ext cx="9905998" cy="681958"/>
          </a:xfrm>
        </p:spPr>
        <p:txBody>
          <a:bodyPr/>
          <a:lstStyle/>
          <a:p>
            <a:r>
              <a:rPr lang="en-US" dirty="0"/>
              <a:t>Death Certificate Data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7817352-DB60-4DAB-9A5E-F9AF42F3C7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2770959"/>
              </p:ext>
            </p:extLst>
          </p:nvPr>
        </p:nvGraphicFramePr>
        <p:xfrm>
          <a:off x="2103120" y="1024918"/>
          <a:ext cx="7548880" cy="5620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7267">
                  <a:extLst>
                    <a:ext uri="{9D8B030D-6E8A-4147-A177-3AD203B41FA5}">
                      <a16:colId xmlns:a16="http://schemas.microsoft.com/office/drawing/2014/main" val="1576691699"/>
                    </a:ext>
                  </a:extLst>
                </a:gridCol>
                <a:gridCol w="2033757">
                  <a:extLst>
                    <a:ext uri="{9D8B030D-6E8A-4147-A177-3AD203B41FA5}">
                      <a16:colId xmlns:a16="http://schemas.microsoft.com/office/drawing/2014/main" val="659135601"/>
                    </a:ext>
                  </a:extLst>
                </a:gridCol>
                <a:gridCol w="1605376">
                  <a:extLst>
                    <a:ext uri="{9D8B030D-6E8A-4147-A177-3AD203B41FA5}">
                      <a16:colId xmlns:a16="http://schemas.microsoft.com/office/drawing/2014/main" val="1063611198"/>
                    </a:ext>
                  </a:extLst>
                </a:gridCol>
                <a:gridCol w="1662845">
                  <a:extLst>
                    <a:ext uri="{9D8B030D-6E8A-4147-A177-3AD203B41FA5}">
                      <a16:colId xmlns:a16="http://schemas.microsoft.com/office/drawing/2014/main" val="267412516"/>
                    </a:ext>
                  </a:extLst>
                </a:gridCol>
                <a:gridCol w="1669635">
                  <a:extLst>
                    <a:ext uri="{9D8B030D-6E8A-4147-A177-3AD203B41FA5}">
                      <a16:colId xmlns:a16="http://schemas.microsoft.com/office/drawing/2014/main" val="83035736"/>
                    </a:ext>
                  </a:extLst>
                </a:gridCol>
              </a:tblGrid>
              <a:tr h="2810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Last Name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First Name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Cause of Death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Date of Burial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extLst>
                  <a:ext uri="{0D108BD9-81ED-4DB2-BD59-A6C34878D82A}">
                    <a16:rowId xmlns:a16="http://schemas.microsoft.com/office/drawing/2014/main" val="3882517926"/>
                  </a:ext>
                </a:extLst>
              </a:tr>
              <a:tr h="2810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Alexander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Gregg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GSW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June 2, 1921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extLst>
                  <a:ext uri="{0D108BD9-81ED-4DB2-BD59-A6C34878D82A}">
                    <a16:rowId xmlns:a16="http://schemas.microsoft.com/office/drawing/2014/main" val="2232898492"/>
                  </a:ext>
                </a:extLst>
              </a:tr>
              <a:tr h="2810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Walker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Henry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GSWs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June 2, 1921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extLst>
                  <a:ext uri="{0D108BD9-81ED-4DB2-BD59-A6C34878D82A}">
                    <a16:rowId xmlns:a16="http://schemas.microsoft.com/office/drawing/2014/main" val="2244149112"/>
                  </a:ext>
                </a:extLst>
              </a:tr>
              <a:tr h="2810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Adams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GSW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June 2, 1921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extLst>
                  <a:ext uri="{0D108BD9-81ED-4DB2-BD59-A6C34878D82A}">
                    <a16:rowId xmlns:a16="http://schemas.microsoft.com/office/drawing/2014/main" val="3678073872"/>
                  </a:ext>
                </a:extLst>
              </a:tr>
              <a:tr h="2810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Miller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Joe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GSW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June 2, 1921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extLst>
                  <a:ext uri="{0D108BD9-81ED-4DB2-BD59-A6C34878D82A}">
                    <a16:rowId xmlns:a16="http://schemas.microsoft.com/office/drawing/2014/main" val="68333079"/>
                  </a:ext>
                </a:extLst>
              </a:tr>
              <a:tr h="2810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Unidentified Negro 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GSW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June 2, 1921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extLst>
                  <a:ext uri="{0D108BD9-81ED-4DB2-BD59-A6C34878D82A}">
                    <a16:rowId xmlns:a16="http://schemas.microsoft.com/office/drawing/2014/main" val="320428256"/>
                  </a:ext>
                </a:extLst>
              </a:tr>
              <a:tr h="2810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GSW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June 2, 1921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extLst>
                  <a:ext uri="{0D108BD9-81ED-4DB2-BD59-A6C34878D82A}">
                    <a16:rowId xmlns:a16="http://schemas.microsoft.com/office/drawing/2014/main" val="2811525254"/>
                  </a:ext>
                </a:extLst>
              </a:tr>
              <a:tr h="2810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Unidentified Negro 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Thermal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June 2, 1921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extLst>
                  <a:ext uri="{0D108BD9-81ED-4DB2-BD59-A6C34878D82A}">
                    <a16:rowId xmlns:a16="http://schemas.microsoft.com/office/drawing/2014/main" val="2990561847"/>
                  </a:ext>
                </a:extLst>
              </a:tr>
              <a:tr h="2810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Lewis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Lewis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GSW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June 2, 1921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extLst>
                  <a:ext uri="{0D108BD9-81ED-4DB2-BD59-A6C34878D82A}">
                    <a16:rowId xmlns:a16="http://schemas.microsoft.com/office/drawing/2014/main" val="3220298946"/>
                  </a:ext>
                </a:extLst>
              </a:tr>
              <a:tr h="2810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Unidentified Negro 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Thermal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June 2, 1921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extLst>
                  <a:ext uri="{0D108BD9-81ED-4DB2-BD59-A6C34878D82A}">
                    <a16:rowId xmlns:a16="http://schemas.microsoft.com/office/drawing/2014/main" val="1994074137"/>
                  </a:ext>
                </a:extLst>
              </a:tr>
              <a:tr h="2810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10.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Walker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Curly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GSW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June 2, 1921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extLst>
                  <a:ext uri="{0D108BD9-81ED-4DB2-BD59-A6C34878D82A}">
                    <a16:rowId xmlns:a16="http://schemas.microsoft.com/office/drawing/2014/main" val="2707711470"/>
                  </a:ext>
                </a:extLst>
              </a:tr>
              <a:tr h="2810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Howard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GSW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June 2, 1921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extLst>
                  <a:ext uri="{0D108BD9-81ED-4DB2-BD59-A6C34878D82A}">
                    <a16:rowId xmlns:a16="http://schemas.microsoft.com/office/drawing/2014/main" val="1326305416"/>
                  </a:ext>
                </a:extLst>
              </a:tr>
              <a:tr h="2810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Unidentified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GSW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June 2, 1921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extLst>
                  <a:ext uri="{0D108BD9-81ED-4DB2-BD59-A6C34878D82A}">
                    <a16:rowId xmlns:a16="http://schemas.microsoft.com/office/drawing/2014/main" val="3970789884"/>
                  </a:ext>
                </a:extLst>
              </a:tr>
              <a:tr h="2810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Unidentified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Thermal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June 2, 1921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extLst>
                  <a:ext uri="{0D108BD9-81ED-4DB2-BD59-A6C34878D82A}">
                    <a16:rowId xmlns:a16="http://schemas.microsoft.com/office/drawing/2014/main" val="1864459053"/>
                  </a:ext>
                </a:extLst>
              </a:tr>
              <a:tr h="2810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Stillborn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June 2, 1921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extLst>
                  <a:ext uri="{0D108BD9-81ED-4DB2-BD59-A6C34878D82A}">
                    <a16:rowId xmlns:a16="http://schemas.microsoft.com/office/drawing/2014/main" val="1283097325"/>
                  </a:ext>
                </a:extLst>
              </a:tr>
              <a:tr h="2810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Everett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Ruben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GSW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June 2, 1921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extLst>
                  <a:ext uri="{0D108BD9-81ED-4DB2-BD59-A6C34878D82A}">
                    <a16:rowId xmlns:a16="http://schemas.microsoft.com/office/drawing/2014/main" val="2539479593"/>
                  </a:ext>
                </a:extLst>
              </a:tr>
              <a:tr h="2810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Doe 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John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GSW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June 2, 1921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extLst>
                  <a:ext uri="{0D108BD9-81ED-4DB2-BD59-A6C34878D82A}">
                    <a16:rowId xmlns:a16="http://schemas.microsoft.com/office/drawing/2014/main" val="2156353393"/>
                  </a:ext>
                </a:extLst>
              </a:tr>
              <a:tr h="2810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Doe 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John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Killed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June 2, 1921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extLst>
                  <a:ext uri="{0D108BD9-81ED-4DB2-BD59-A6C34878D82A}">
                    <a16:rowId xmlns:a16="http://schemas.microsoft.com/office/drawing/2014/main" val="1540557483"/>
                  </a:ext>
                </a:extLst>
              </a:tr>
              <a:tr h="2810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Unidentified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Thermal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June 2, 1921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extLst>
                  <a:ext uri="{0D108BD9-81ED-4DB2-BD59-A6C34878D82A}">
                    <a16:rowId xmlns:a16="http://schemas.microsoft.com/office/drawing/2014/main" val="3910053419"/>
                  </a:ext>
                </a:extLst>
              </a:tr>
              <a:tr h="2810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Lockard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GSW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June 5, 1921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extLst>
                  <a:ext uri="{0D108BD9-81ED-4DB2-BD59-A6C34878D82A}">
                    <a16:rowId xmlns:a16="http://schemas.microsoft.com/office/drawing/2014/main" val="253523813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7F3AC51D-5626-4238-9E04-A97DBC800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81608" y="1701"/>
            <a:ext cx="159753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Original 18 Death Certificate Data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729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1391B-951C-4FD2-A0EF-ED61BFD88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32438"/>
            <a:ext cx="9905998" cy="834361"/>
          </a:xfrm>
        </p:spPr>
        <p:txBody>
          <a:bodyPr/>
          <a:lstStyle/>
          <a:p>
            <a:r>
              <a:rPr lang="en-US" dirty="0"/>
              <a:t>recovery and analysis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EBBF5-F00E-4144-BAAC-54C6173A8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148080"/>
            <a:ext cx="9905999" cy="5080000"/>
          </a:xfrm>
        </p:spPr>
        <p:txBody>
          <a:bodyPr/>
          <a:lstStyle/>
          <a:p>
            <a:r>
              <a:rPr lang="en-US" dirty="0"/>
              <a:t>1) application of a reversible preservative to most bones</a:t>
            </a:r>
          </a:p>
          <a:p>
            <a:r>
              <a:rPr lang="en-US" dirty="0"/>
              <a:t>2) in situ metal detection and possibly radiography to screen for projectiles </a:t>
            </a:r>
          </a:p>
          <a:p>
            <a:r>
              <a:rPr lang="en-US" dirty="0"/>
              <a:t>3) reconstruction of skeletal components relevant to identity, if preservation allows </a:t>
            </a:r>
          </a:p>
          <a:p>
            <a:r>
              <a:rPr lang="en-US" dirty="0"/>
              <a:t>4) examination and documentation of the morphological features of sex, ancestry, and age at death</a:t>
            </a:r>
          </a:p>
          <a:p>
            <a:r>
              <a:rPr lang="en-US" dirty="0"/>
              <a:t>5) examination and documentation of traumatic features or features that might be associated with a cause of death</a:t>
            </a:r>
          </a:p>
        </p:txBody>
      </p:sp>
    </p:spTree>
    <p:extLst>
      <p:ext uri="{BB962C8B-B14F-4D97-AF65-F5344CB8AC3E}">
        <p14:creationId xmlns:p14="http://schemas.microsoft.com/office/powerpoint/2010/main" val="745879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FFEDE-9868-4006-A74C-94474F038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176732"/>
            <a:ext cx="9905998" cy="1478570"/>
          </a:xfrm>
        </p:spPr>
        <p:txBody>
          <a:bodyPr/>
          <a:lstStyle/>
          <a:p>
            <a:r>
              <a:rPr lang="en-US" dirty="0"/>
              <a:t>Plans for the next phases of the investigation at Oaklawn…</a:t>
            </a:r>
          </a:p>
        </p:txBody>
      </p:sp>
    </p:spTree>
    <p:extLst>
      <p:ext uri="{BB962C8B-B14F-4D97-AF65-F5344CB8AC3E}">
        <p14:creationId xmlns:p14="http://schemas.microsoft.com/office/powerpoint/2010/main" val="22898153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133</TotalTime>
  <Words>573</Words>
  <Application>Microsoft Office PowerPoint</Application>
  <PresentationFormat>Widescreen</PresentationFormat>
  <Paragraphs>127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Tw Cen MT</vt:lpstr>
      <vt:lpstr>Circuit</vt:lpstr>
      <vt:lpstr>Tulsa Race Massacre Investigation</vt:lpstr>
      <vt:lpstr>Oaklawn test excavations (Oct. 19-22, 2020)</vt:lpstr>
      <vt:lpstr>Oaklawn test excavations</vt:lpstr>
      <vt:lpstr>PowerPoint Presentation</vt:lpstr>
      <vt:lpstr>PowerPoint Presentation</vt:lpstr>
      <vt:lpstr>PowerPoint Presentation</vt:lpstr>
      <vt:lpstr>Death Certificate Data</vt:lpstr>
      <vt:lpstr>recovery and analysis Steps</vt:lpstr>
      <vt:lpstr>Plans for the next phases of the investigation at Oaklawn…</vt:lpstr>
      <vt:lpstr>City of Tulsa: Mayor G. T. Bynum, Deputy Mayor Amy Brown, Michelle Brooks, Terry Ball, Mark Hogan, Tim McCorkle, Streets and Stormwater Division staff Cultural monitors (Public Oversight Committee): Brenda Alford (Chair), Kavin Ross (Greenwood Tribune), Chief Egunwale (African Ancestral Society), Greg Robinson (MET Cares Foundation) Physical Investigation Committee: Scott Ellsworth (Chair), Phoebe Stubblefield, Angela Berg, Carlos Zambrano, Alicia Odewale, Leslie Rankin-Hill, Amanda Regnier, Scott Hammerstedt, Kary Stackelbeck, Bob Brooks  Other Field Crew/Advisors: Leland Bement (OAS), Debra Green (OAS), Jessica Cerezo-Roman (OU-Dep’t. of Anthropology), Heather Walsh-Haney (Florida Gulf Coast University), Robert Pickering (TU-Retired), Betsy Warner, graduate students from UF and FGCU (Rose, Raphaela, Sonya, Siobhan) and one undergraduate from OU (Noah Place)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Tulsa Race Massacre Investigation</dc:title>
  <dc:creator>Stubblefield,Phoebe Regina</dc:creator>
  <cp:lastModifiedBy>Stackelbeck, Kary</cp:lastModifiedBy>
  <cp:revision>4</cp:revision>
  <dcterms:created xsi:type="dcterms:W3CDTF">2020-12-16T20:58:59Z</dcterms:created>
  <dcterms:modified xsi:type="dcterms:W3CDTF">2020-12-17T21:06:36Z</dcterms:modified>
</cp:coreProperties>
</file>