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sldIdLst>
    <p:sldId id="256" r:id="rId2"/>
    <p:sldId id="257" r:id="rId3"/>
    <p:sldId id="377" r:id="rId4"/>
    <p:sldId id="378" r:id="rId5"/>
    <p:sldId id="379" r:id="rId6"/>
    <p:sldId id="380" r:id="rId7"/>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5647FE-43A7-C655-705D-E9B0288752FA}" v="7" dt="2020-10-15T15:52:27.970"/>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1" autoAdjust="0"/>
    <p:restoredTop sz="94643" autoAdjust="0"/>
  </p:normalViewPr>
  <p:slideViewPr>
    <p:cSldViewPr>
      <p:cViewPr>
        <p:scale>
          <a:sx n="108" d="100"/>
          <a:sy n="108" d="100"/>
        </p:scale>
        <p:origin x="39" y="-474"/>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104" d="100"/>
          <a:sy n="104" d="100"/>
        </p:scale>
        <p:origin x="405"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EE5647FE-43A7-C655-705D-E9B0288752FA}"/>
    <pc:docChg chg="modSld">
      <pc:chgData name="" userId="" providerId="" clId="Web-{EE5647FE-43A7-C655-705D-E9B0288752FA}" dt="2020-10-15T15:52:27.970" v="6" actId="20577"/>
      <pc:docMkLst>
        <pc:docMk/>
      </pc:docMkLst>
      <pc:sldChg chg="modSp">
        <pc:chgData name="" userId="" providerId="" clId="Web-{EE5647FE-43A7-C655-705D-E9B0288752FA}" dt="2020-10-15T15:52:27.954" v="5" actId="20577"/>
        <pc:sldMkLst>
          <pc:docMk/>
          <pc:sldMk cId="348791129" sldId="379"/>
        </pc:sldMkLst>
        <pc:spChg chg="mod">
          <ac:chgData name="" userId="" providerId="" clId="Web-{EE5647FE-43A7-C655-705D-E9B0288752FA}" dt="2020-10-15T15:52:27.954" v="5" actId="20577"/>
          <ac:spMkLst>
            <pc:docMk/>
            <pc:sldMk cId="348791129" sldId="379"/>
            <ac:spMk id="2" creationId="{784A228A-B3CC-43A4-91B1-6BFAF20AA197}"/>
          </ac:spMkLst>
        </pc:spChg>
      </pc:sldChg>
      <pc:sldChg chg="modSp">
        <pc:chgData name="" userId="" providerId="" clId="Web-{EE5647FE-43A7-C655-705D-E9B0288752FA}" dt="2020-10-15T15:50:00.373" v="0" actId="1076"/>
        <pc:sldMkLst>
          <pc:docMk/>
          <pc:sldMk cId="3417787115" sldId="380"/>
        </pc:sldMkLst>
        <pc:spChg chg="mod">
          <ac:chgData name="" userId="" providerId="" clId="Web-{EE5647FE-43A7-C655-705D-E9B0288752FA}" dt="2020-10-15T15:50:00.373" v="0" actId="1076"/>
          <ac:spMkLst>
            <pc:docMk/>
            <pc:sldMk cId="3417787115" sldId="380"/>
            <ac:spMk id="2" creationId="{784A228A-B3CC-43A4-91B1-6BFAF20AA19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5FF9282A-1ADF-4836-B682-FA37DFBEF440}" type="datetimeFigureOut">
              <a:rPr lang="en-US" smtClean="0"/>
              <a:t>10/15/2020</a:t>
            </a:fld>
            <a:endParaRPr lang="en-US"/>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AFAED02E-6948-466B-814D-BF3B770A5AA9}" type="slidenum">
              <a:rPr lang="en-US" smtClean="0"/>
              <a:t>‹#›</a:t>
            </a:fld>
            <a:endParaRPr lang="en-US"/>
          </a:p>
        </p:txBody>
      </p:sp>
    </p:spTree>
    <p:extLst>
      <p:ext uri="{BB962C8B-B14F-4D97-AF65-F5344CB8AC3E}">
        <p14:creationId xmlns:p14="http://schemas.microsoft.com/office/powerpoint/2010/main" val="2969900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AED02E-6948-466B-814D-BF3B770A5AA9}" type="slidenum">
              <a:rPr lang="en-US" smtClean="0"/>
              <a:t>1</a:t>
            </a:fld>
            <a:endParaRPr lang="en-US"/>
          </a:p>
        </p:txBody>
      </p:sp>
    </p:spTree>
    <p:extLst>
      <p:ext uri="{BB962C8B-B14F-4D97-AF65-F5344CB8AC3E}">
        <p14:creationId xmlns:p14="http://schemas.microsoft.com/office/powerpoint/2010/main" val="6283779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AED02E-6948-466B-814D-BF3B770A5AA9}" type="slidenum">
              <a:rPr lang="en-US" smtClean="0"/>
              <a:t>2</a:t>
            </a:fld>
            <a:endParaRPr lang="en-US"/>
          </a:p>
        </p:txBody>
      </p:sp>
    </p:spTree>
    <p:extLst>
      <p:ext uri="{BB962C8B-B14F-4D97-AF65-F5344CB8AC3E}">
        <p14:creationId xmlns:p14="http://schemas.microsoft.com/office/powerpoint/2010/main" val="18449901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AED02E-6948-466B-814D-BF3B770A5AA9}" type="slidenum">
              <a:rPr lang="en-US" smtClean="0"/>
              <a:t>3</a:t>
            </a:fld>
            <a:endParaRPr lang="en-US"/>
          </a:p>
        </p:txBody>
      </p:sp>
    </p:spTree>
    <p:extLst>
      <p:ext uri="{BB962C8B-B14F-4D97-AF65-F5344CB8AC3E}">
        <p14:creationId xmlns:p14="http://schemas.microsoft.com/office/powerpoint/2010/main" val="36735884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AED02E-6948-466B-814D-BF3B770A5AA9}" type="slidenum">
              <a:rPr lang="en-US" smtClean="0"/>
              <a:t>4</a:t>
            </a:fld>
            <a:endParaRPr lang="en-US"/>
          </a:p>
        </p:txBody>
      </p:sp>
    </p:spTree>
    <p:extLst>
      <p:ext uri="{BB962C8B-B14F-4D97-AF65-F5344CB8AC3E}">
        <p14:creationId xmlns:p14="http://schemas.microsoft.com/office/powerpoint/2010/main" val="36276661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AED02E-6948-466B-814D-BF3B770A5AA9}" type="slidenum">
              <a:rPr lang="en-US" smtClean="0"/>
              <a:t>5</a:t>
            </a:fld>
            <a:endParaRPr lang="en-US"/>
          </a:p>
        </p:txBody>
      </p:sp>
    </p:spTree>
    <p:extLst>
      <p:ext uri="{BB962C8B-B14F-4D97-AF65-F5344CB8AC3E}">
        <p14:creationId xmlns:p14="http://schemas.microsoft.com/office/powerpoint/2010/main" val="40347563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AED02E-6948-466B-814D-BF3B770A5AA9}" type="slidenum">
              <a:rPr lang="en-US" smtClean="0"/>
              <a:t>6</a:t>
            </a:fld>
            <a:endParaRPr lang="en-US"/>
          </a:p>
        </p:txBody>
      </p:sp>
    </p:spTree>
    <p:extLst>
      <p:ext uri="{BB962C8B-B14F-4D97-AF65-F5344CB8AC3E}">
        <p14:creationId xmlns:p14="http://schemas.microsoft.com/office/powerpoint/2010/main" val="3231479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8E292A3F-3AEB-4810-B56B-2B2B7F2C017D}" type="datetime1">
              <a:rPr lang="en-US" smtClean="0"/>
              <a:t>10/15/2020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chemeClr val="bg1"/>
                </a:solidFill>
                <a:latin typeface="Arial Black"/>
                <a:cs typeface="Arial Black"/>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972BA20B-54B4-4CA3-B988-E2E0CA6D1581}" type="datetime1">
              <a:rPr lang="en-US" smtClean="0"/>
              <a:t>10/15/2020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0070278" y="187767"/>
            <a:ext cx="1784548" cy="619111"/>
          </a:xfrm>
          <a:prstGeom prst="rect">
            <a:avLst/>
          </a:prstGeom>
          <a:blipFill>
            <a:blip r:embed="rId2" cstate="print"/>
            <a:stretch>
              <a:fillRect/>
            </a:stretch>
          </a:blipFill>
        </p:spPr>
        <p:txBody>
          <a:bodyPr wrap="square" lIns="0" tIns="0" rIns="0" bIns="0" rtlCol="0"/>
          <a:lstStyle/>
          <a:p>
            <a:endParaRPr/>
          </a:p>
        </p:txBody>
      </p:sp>
      <p:sp>
        <p:nvSpPr>
          <p:cNvPr id="17" name="bg object 17"/>
          <p:cNvSpPr/>
          <p:nvPr/>
        </p:nvSpPr>
        <p:spPr>
          <a:xfrm>
            <a:off x="0" y="0"/>
            <a:ext cx="12192000" cy="1929764"/>
          </a:xfrm>
          <a:custGeom>
            <a:avLst/>
            <a:gdLst/>
            <a:ahLst/>
            <a:cxnLst/>
            <a:rect l="l" t="t" r="r" b="b"/>
            <a:pathLst>
              <a:path w="12192000" h="1929764">
                <a:moveTo>
                  <a:pt x="12192000" y="0"/>
                </a:moveTo>
                <a:lnTo>
                  <a:pt x="0" y="0"/>
                </a:lnTo>
                <a:lnTo>
                  <a:pt x="0" y="1929384"/>
                </a:lnTo>
                <a:lnTo>
                  <a:pt x="12192000" y="1929384"/>
                </a:lnTo>
                <a:lnTo>
                  <a:pt x="12192000" y="0"/>
                </a:lnTo>
                <a:close/>
              </a:path>
            </a:pathLst>
          </a:custGeom>
          <a:solidFill>
            <a:srgbClr val="F36F20"/>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3600" b="0" i="0">
                <a:solidFill>
                  <a:schemeClr val="bg1"/>
                </a:solidFill>
                <a:latin typeface="Arial Black"/>
                <a:cs typeface="Arial Black"/>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20705B49-A714-499C-AEE8-03B727A4B8FE}" type="datetime1">
              <a:rPr lang="en-US" smtClean="0"/>
              <a:t>10/15/2020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12192000" cy="6858000"/>
          </a:xfrm>
          <a:custGeom>
            <a:avLst/>
            <a:gdLst/>
            <a:ahLst/>
            <a:cxnLst/>
            <a:rect l="l" t="t" r="r" b="b"/>
            <a:pathLst>
              <a:path w="12192000" h="6858000">
                <a:moveTo>
                  <a:pt x="12192000" y="0"/>
                </a:moveTo>
                <a:lnTo>
                  <a:pt x="0" y="0"/>
                </a:lnTo>
                <a:lnTo>
                  <a:pt x="0" y="6858000"/>
                </a:lnTo>
                <a:lnTo>
                  <a:pt x="12192000" y="6858000"/>
                </a:lnTo>
                <a:lnTo>
                  <a:pt x="12192000" y="0"/>
                </a:lnTo>
                <a:close/>
              </a:path>
            </a:pathLst>
          </a:custGeom>
          <a:solidFill>
            <a:srgbClr val="F36F1F"/>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3600" b="0" i="0">
                <a:solidFill>
                  <a:schemeClr val="bg1"/>
                </a:solidFill>
                <a:latin typeface="Arial Black"/>
                <a:cs typeface="Arial Black"/>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4FB18BF4-96CE-49B8-A817-0C9C11B8807E}" type="datetime1">
              <a:rPr lang="en-US" smtClean="0"/>
              <a:t>10/15/2020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4AE5E6B0-3BFB-4B08-B1E0-10D0169EB7DD}" type="datetime1">
              <a:rPr lang="en-US" smtClean="0"/>
              <a:t>10/15/2020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0070278" y="187767"/>
            <a:ext cx="1784548" cy="619111"/>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285013" y="371932"/>
            <a:ext cx="11621973" cy="1443989"/>
          </a:xfrm>
          <a:prstGeom prst="rect">
            <a:avLst/>
          </a:prstGeom>
        </p:spPr>
        <p:txBody>
          <a:bodyPr wrap="square" lIns="0" tIns="0" rIns="0" bIns="0">
            <a:spAutoFit/>
          </a:bodyPr>
          <a:lstStyle>
            <a:lvl1pPr>
              <a:defRPr sz="3600" b="0" i="0">
                <a:solidFill>
                  <a:schemeClr val="bg1"/>
                </a:solidFill>
                <a:latin typeface="Arial Black"/>
                <a:cs typeface="Arial Black"/>
              </a:defRPr>
            </a:lvl1pPr>
          </a:lstStyle>
          <a:p>
            <a:endParaRPr/>
          </a:p>
        </p:txBody>
      </p:sp>
      <p:sp>
        <p:nvSpPr>
          <p:cNvPr id="3" name="Holder 3"/>
          <p:cNvSpPr>
            <a:spLocks noGrp="1"/>
          </p:cNvSpPr>
          <p:nvPr>
            <p:ph type="body" idx="1"/>
          </p:nvPr>
        </p:nvSpPr>
        <p:spPr>
          <a:xfrm>
            <a:off x="3240023" y="1757083"/>
            <a:ext cx="8451850" cy="196596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FBD2D337-DC07-4BD0-8279-E0C99AEF9496}" type="datetime1">
              <a:rPr lang="en-US" smtClean="0"/>
              <a:t>10/15/2020</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5080"/>
            <a:ext cx="12192000" cy="6858000"/>
            <a:chOff x="0" y="0"/>
            <a:chExt cx="12192000" cy="6858000"/>
          </a:xfrm>
        </p:grpSpPr>
        <p:sp>
          <p:nvSpPr>
            <p:cNvPr id="3" name="object 3"/>
            <p:cNvSpPr/>
            <p:nvPr/>
          </p:nvSpPr>
          <p:spPr>
            <a:xfrm>
              <a:off x="0" y="0"/>
              <a:ext cx="12192000" cy="6857997"/>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362711" y="164592"/>
              <a:ext cx="2761615" cy="2935605"/>
            </a:xfrm>
            <a:custGeom>
              <a:avLst/>
              <a:gdLst/>
              <a:ahLst/>
              <a:cxnLst/>
              <a:rect l="l" t="t" r="r" b="b"/>
              <a:pathLst>
                <a:path w="2761615" h="2935605">
                  <a:moveTo>
                    <a:pt x="0" y="0"/>
                  </a:moveTo>
                  <a:lnTo>
                    <a:pt x="0" y="641603"/>
                  </a:lnTo>
                  <a:lnTo>
                    <a:pt x="1990344" y="1467611"/>
                  </a:lnTo>
                  <a:lnTo>
                    <a:pt x="0" y="2295652"/>
                  </a:lnTo>
                  <a:lnTo>
                    <a:pt x="0" y="2935223"/>
                  </a:lnTo>
                  <a:lnTo>
                    <a:pt x="149542" y="2873120"/>
                  </a:lnTo>
                  <a:lnTo>
                    <a:pt x="41097" y="2873120"/>
                  </a:lnTo>
                  <a:lnTo>
                    <a:pt x="41097" y="2323718"/>
                  </a:lnTo>
                  <a:lnTo>
                    <a:pt x="2101977" y="1467611"/>
                  </a:lnTo>
                  <a:lnTo>
                    <a:pt x="2006092" y="1429511"/>
                  </a:lnTo>
                  <a:lnTo>
                    <a:pt x="41097" y="613536"/>
                  </a:lnTo>
                  <a:lnTo>
                    <a:pt x="41097" y="64134"/>
                  </a:lnTo>
                  <a:lnTo>
                    <a:pt x="154435" y="64134"/>
                  </a:lnTo>
                  <a:lnTo>
                    <a:pt x="0" y="0"/>
                  </a:lnTo>
                  <a:close/>
                </a:path>
                <a:path w="2761615" h="2935605">
                  <a:moveTo>
                    <a:pt x="154435" y="64134"/>
                  </a:moveTo>
                  <a:lnTo>
                    <a:pt x="41097" y="64134"/>
                  </a:lnTo>
                  <a:lnTo>
                    <a:pt x="2720340" y="1176908"/>
                  </a:lnTo>
                  <a:lnTo>
                    <a:pt x="2720340" y="1760346"/>
                  </a:lnTo>
                  <a:lnTo>
                    <a:pt x="41097" y="2873120"/>
                  </a:lnTo>
                  <a:lnTo>
                    <a:pt x="149542" y="2873120"/>
                  </a:lnTo>
                  <a:lnTo>
                    <a:pt x="2761488" y="1788413"/>
                  </a:lnTo>
                  <a:lnTo>
                    <a:pt x="2761488" y="1146809"/>
                  </a:lnTo>
                  <a:lnTo>
                    <a:pt x="154435" y="64134"/>
                  </a:lnTo>
                  <a:close/>
                </a:path>
              </a:pathLst>
            </a:custGeom>
            <a:solidFill>
              <a:srgbClr val="FFFFFF"/>
            </a:solidFill>
          </p:spPr>
          <p:txBody>
            <a:bodyPr wrap="square" lIns="0" tIns="0" rIns="0" bIns="0" rtlCol="0"/>
            <a:lstStyle/>
            <a:p>
              <a:endParaRPr/>
            </a:p>
          </p:txBody>
        </p:sp>
        <p:sp>
          <p:nvSpPr>
            <p:cNvPr id="5" name="object 5"/>
            <p:cNvSpPr/>
            <p:nvPr/>
          </p:nvSpPr>
          <p:spPr>
            <a:xfrm>
              <a:off x="9997440" y="143255"/>
              <a:ext cx="1889759" cy="704088"/>
            </a:xfrm>
            <a:prstGeom prst="rect">
              <a:avLst/>
            </a:prstGeom>
            <a:blipFill>
              <a:blip r:embed="rId4" cstate="print"/>
              <a:stretch>
                <a:fillRect/>
              </a:stretch>
            </a:blipFill>
          </p:spPr>
          <p:txBody>
            <a:bodyPr wrap="square" lIns="0" tIns="0" rIns="0" bIns="0" rtlCol="0"/>
            <a:lstStyle/>
            <a:p>
              <a:endParaRPr dirty="0"/>
            </a:p>
          </p:txBody>
        </p:sp>
      </p:grpSp>
      <p:sp>
        <p:nvSpPr>
          <p:cNvPr id="6" name="object 6"/>
          <p:cNvSpPr txBox="1">
            <a:spLocks noGrp="1"/>
          </p:cNvSpPr>
          <p:nvPr>
            <p:ph type="title"/>
          </p:nvPr>
        </p:nvSpPr>
        <p:spPr>
          <a:xfrm>
            <a:off x="1125726" y="2128215"/>
            <a:ext cx="10532874" cy="1859483"/>
          </a:xfrm>
          <a:prstGeom prst="rect">
            <a:avLst/>
          </a:prstGeom>
        </p:spPr>
        <p:txBody>
          <a:bodyPr vert="horz" wrap="square" lIns="0" tIns="12700" rIns="0" bIns="0" rtlCol="0">
            <a:spAutoFit/>
          </a:bodyPr>
          <a:lstStyle/>
          <a:p>
            <a:pPr marL="12700" marR="5080">
              <a:lnSpc>
                <a:spcPct val="100000"/>
              </a:lnSpc>
              <a:spcBef>
                <a:spcPts val="100"/>
              </a:spcBef>
            </a:pPr>
            <a:r>
              <a:rPr sz="6000" dirty="0">
                <a:solidFill>
                  <a:srgbClr val="F36F20"/>
                </a:solidFill>
              </a:rPr>
              <a:t>UPWARD</a:t>
            </a:r>
            <a:r>
              <a:rPr sz="6000" spc="-484" dirty="0">
                <a:solidFill>
                  <a:srgbClr val="F36F20"/>
                </a:solidFill>
              </a:rPr>
              <a:t>L</a:t>
            </a:r>
            <a:r>
              <a:rPr sz="6000" dirty="0">
                <a:solidFill>
                  <a:srgbClr val="F36F20"/>
                </a:solidFill>
              </a:rPr>
              <a:t>Y </a:t>
            </a:r>
            <a:r>
              <a:rPr sz="6000" spc="-40" dirty="0">
                <a:solidFill>
                  <a:srgbClr val="F36F20"/>
                </a:solidFill>
              </a:rPr>
              <a:t>GLOBAL</a:t>
            </a:r>
            <a:r>
              <a:rPr lang="en-US" sz="6000" spc="-40" dirty="0">
                <a:solidFill>
                  <a:srgbClr val="F36F20"/>
                </a:solidFill>
              </a:rPr>
              <a:t> &amp; </a:t>
            </a:r>
            <a:r>
              <a:rPr lang="en-US" sz="6000" spc="-40" dirty="0">
                <a:solidFill>
                  <a:schemeClr val="accent1"/>
                </a:solidFill>
              </a:rPr>
              <a:t>FLOURISH TULSA</a:t>
            </a:r>
            <a:endParaRPr sz="6000" dirty="0">
              <a:solidFill>
                <a:schemeClr val="accent1"/>
              </a:solidFill>
            </a:endParaRPr>
          </a:p>
        </p:txBody>
      </p:sp>
      <p:sp>
        <p:nvSpPr>
          <p:cNvPr id="7" name="object 7"/>
          <p:cNvSpPr txBox="1"/>
          <p:nvPr/>
        </p:nvSpPr>
        <p:spPr>
          <a:xfrm>
            <a:off x="1115566" y="3849385"/>
            <a:ext cx="5656073" cy="2769989"/>
          </a:xfrm>
          <a:prstGeom prst="rect">
            <a:avLst/>
          </a:prstGeom>
        </p:spPr>
        <p:txBody>
          <a:bodyPr vert="horz" wrap="square" lIns="0" tIns="12700" rIns="0" bIns="0" rtlCol="0">
            <a:spAutoFit/>
          </a:bodyPr>
          <a:lstStyle/>
          <a:p>
            <a:pPr>
              <a:lnSpc>
                <a:spcPct val="100000"/>
              </a:lnSpc>
              <a:spcBef>
                <a:spcPts val="50"/>
              </a:spcBef>
            </a:pPr>
            <a:r>
              <a:rPr lang="en-US" sz="4000" dirty="0">
                <a:latin typeface="Arial Black"/>
                <a:cs typeface="Arial Black"/>
              </a:rPr>
              <a:t>Cultural Competency </a:t>
            </a:r>
          </a:p>
          <a:p>
            <a:pPr>
              <a:lnSpc>
                <a:spcPct val="100000"/>
              </a:lnSpc>
              <a:spcBef>
                <a:spcPts val="50"/>
              </a:spcBef>
            </a:pPr>
            <a:r>
              <a:rPr lang="en-US" dirty="0">
                <a:latin typeface="Arial Black"/>
                <a:cs typeface="Arial Black"/>
              </a:rPr>
              <a:t>Engaging Tulsa Employers to Welcome and Integrate Skilled Immigrants into their Workforce  - Conversation Summary</a:t>
            </a:r>
            <a:endParaRPr dirty="0">
              <a:latin typeface="Arial Black"/>
              <a:cs typeface="Arial Black"/>
            </a:endParaRPr>
          </a:p>
          <a:p>
            <a:pPr marL="12700">
              <a:lnSpc>
                <a:spcPct val="100000"/>
              </a:lnSpc>
              <a:spcBef>
                <a:spcPts val="520"/>
              </a:spcBef>
            </a:pPr>
            <a:r>
              <a:rPr lang="en-US" spc="-5" dirty="0">
                <a:solidFill>
                  <a:srgbClr val="404043"/>
                </a:solidFill>
                <a:latin typeface="Arial"/>
                <a:cs typeface="Arial"/>
              </a:rPr>
              <a:t>September 25,</a:t>
            </a:r>
            <a:r>
              <a:rPr sz="1800" dirty="0">
                <a:solidFill>
                  <a:srgbClr val="404043"/>
                </a:solidFill>
                <a:latin typeface="Arial"/>
                <a:cs typeface="Arial"/>
              </a:rPr>
              <a:t> </a:t>
            </a:r>
            <a:r>
              <a:rPr sz="1800" spc="-5" dirty="0">
                <a:solidFill>
                  <a:srgbClr val="404043"/>
                </a:solidFill>
                <a:latin typeface="Arial"/>
                <a:cs typeface="Arial"/>
              </a:rPr>
              <a:t>2020</a:t>
            </a:r>
            <a:endParaRPr lang="en-US" sz="1800" spc="-5" dirty="0">
              <a:solidFill>
                <a:srgbClr val="404043"/>
              </a:solidFill>
              <a:latin typeface="Arial"/>
              <a:cs typeface="Arial"/>
            </a:endParaRPr>
          </a:p>
          <a:p>
            <a:pPr marL="12700">
              <a:lnSpc>
                <a:spcPct val="100000"/>
              </a:lnSpc>
              <a:spcBef>
                <a:spcPts val="520"/>
              </a:spcBef>
            </a:pPr>
            <a:r>
              <a:rPr lang="en-US" i="1" spc="-5" dirty="0">
                <a:solidFill>
                  <a:srgbClr val="404043"/>
                </a:solidFill>
                <a:latin typeface="Arial"/>
                <a:cs typeface="Arial"/>
              </a:rPr>
              <a:t>Powered by World Education Services</a:t>
            </a:r>
            <a:endParaRPr sz="1800" i="1" dirty="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27761" y="371932"/>
            <a:ext cx="4877435" cy="514350"/>
          </a:xfrm>
          <a:prstGeom prst="rect">
            <a:avLst/>
          </a:prstGeom>
        </p:spPr>
        <p:txBody>
          <a:bodyPr vert="horz" wrap="square" lIns="0" tIns="13335" rIns="0" bIns="0" rtlCol="0">
            <a:spAutoFit/>
          </a:bodyPr>
          <a:lstStyle/>
          <a:p>
            <a:pPr marL="12700">
              <a:lnSpc>
                <a:spcPct val="100000"/>
              </a:lnSpc>
              <a:spcBef>
                <a:spcPts val="105"/>
              </a:spcBef>
            </a:pPr>
            <a:r>
              <a:rPr lang="en-US" sz="3200" spc="-40" dirty="0">
                <a:solidFill>
                  <a:srgbClr val="F36F20"/>
                </a:solidFill>
              </a:rPr>
              <a:t>Thank you</a:t>
            </a:r>
            <a:endParaRPr sz="3200" dirty="0"/>
          </a:p>
        </p:txBody>
      </p:sp>
      <p:sp>
        <p:nvSpPr>
          <p:cNvPr id="5" name="object 5"/>
          <p:cNvSpPr txBox="1"/>
          <p:nvPr/>
        </p:nvSpPr>
        <p:spPr>
          <a:xfrm>
            <a:off x="609600" y="1066800"/>
            <a:ext cx="10515600" cy="504625"/>
          </a:xfrm>
          <a:prstGeom prst="rect">
            <a:avLst/>
          </a:prstGeom>
        </p:spPr>
        <p:txBody>
          <a:bodyPr vert="horz" wrap="square" lIns="0" tIns="12065" rIns="0" bIns="0" rtlCol="0">
            <a:spAutoFit/>
          </a:bodyPr>
          <a:lstStyle/>
          <a:p>
            <a:pPr marL="469264" lvl="2">
              <a:tabLst>
                <a:tab pos="414020" algn="l"/>
              </a:tabLst>
            </a:pPr>
            <a:endParaRPr lang="en-US" sz="1600" dirty="0">
              <a:latin typeface="Arial Black"/>
              <a:cs typeface="Arial Black"/>
            </a:endParaRPr>
          </a:p>
          <a:p>
            <a:pPr lvl="2">
              <a:lnSpc>
                <a:spcPct val="100000"/>
              </a:lnSpc>
              <a:spcBef>
                <a:spcPts val="20"/>
              </a:spcBef>
            </a:pPr>
            <a:endParaRPr sz="1600" dirty="0">
              <a:latin typeface="Arial"/>
              <a:cs typeface="Arial"/>
            </a:endParaRPr>
          </a:p>
        </p:txBody>
      </p:sp>
      <p:sp>
        <p:nvSpPr>
          <p:cNvPr id="4" name="Slide Number Placeholder 3">
            <a:extLst>
              <a:ext uri="{FF2B5EF4-FFF2-40B4-BE49-F238E27FC236}">
                <a16:creationId xmlns:a16="http://schemas.microsoft.com/office/drawing/2014/main" id="{CB12F0DB-35F5-4977-A4D2-AE3DE6AF0BB6}"/>
              </a:ext>
            </a:extLst>
          </p:cNvPr>
          <p:cNvSpPr>
            <a:spLocks noGrp="1"/>
          </p:cNvSpPr>
          <p:nvPr>
            <p:ph type="sldNum" sz="quarter" idx="7"/>
          </p:nvPr>
        </p:nvSpPr>
        <p:spPr/>
        <p:txBody>
          <a:bodyPr/>
          <a:lstStyle/>
          <a:p>
            <a:fld id="{B6F15528-21DE-4FAA-801E-634DDDAF4B2B}" type="slidenum">
              <a:rPr lang="en-US" smtClean="0"/>
              <a:t>2</a:t>
            </a:fld>
            <a:endParaRPr lang="en-US"/>
          </a:p>
        </p:txBody>
      </p:sp>
      <p:sp>
        <p:nvSpPr>
          <p:cNvPr id="2" name="TextBox 1">
            <a:extLst>
              <a:ext uri="{FF2B5EF4-FFF2-40B4-BE49-F238E27FC236}">
                <a16:creationId xmlns:a16="http://schemas.microsoft.com/office/drawing/2014/main" id="{784A228A-B3CC-43A4-91B1-6BFAF20AA197}"/>
              </a:ext>
            </a:extLst>
          </p:cNvPr>
          <p:cNvSpPr txBox="1"/>
          <p:nvPr/>
        </p:nvSpPr>
        <p:spPr>
          <a:xfrm>
            <a:off x="533400" y="1563695"/>
            <a:ext cx="6934200" cy="1477328"/>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Thank you to all the participants for bringing your energy and ideas to our discussion. In this brief document, we are pleased to share out the ideas generated in the How Might We sessions.</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27761" y="371932"/>
            <a:ext cx="8054239" cy="998350"/>
          </a:xfrm>
          <a:prstGeom prst="rect">
            <a:avLst/>
          </a:prstGeom>
        </p:spPr>
        <p:txBody>
          <a:bodyPr vert="horz" wrap="square" lIns="0" tIns="13335" rIns="0" bIns="0" rtlCol="0">
            <a:spAutoFit/>
          </a:bodyPr>
          <a:lstStyle/>
          <a:p>
            <a:pPr marL="12700">
              <a:lnSpc>
                <a:spcPct val="100000"/>
              </a:lnSpc>
              <a:spcBef>
                <a:spcPts val="105"/>
              </a:spcBef>
            </a:pPr>
            <a:r>
              <a:rPr lang="en-US" sz="3200" spc="-40" dirty="0">
                <a:solidFill>
                  <a:srgbClr val="F36F20"/>
                </a:solidFill>
              </a:rPr>
              <a:t>Welcoming Workplaces: Culture and Norms</a:t>
            </a:r>
            <a:endParaRPr sz="3200" dirty="0"/>
          </a:p>
        </p:txBody>
      </p:sp>
      <p:sp>
        <p:nvSpPr>
          <p:cNvPr id="5" name="object 5"/>
          <p:cNvSpPr txBox="1"/>
          <p:nvPr/>
        </p:nvSpPr>
        <p:spPr>
          <a:xfrm>
            <a:off x="609600" y="1066800"/>
            <a:ext cx="10515600" cy="504625"/>
          </a:xfrm>
          <a:prstGeom prst="rect">
            <a:avLst/>
          </a:prstGeom>
        </p:spPr>
        <p:txBody>
          <a:bodyPr vert="horz" wrap="square" lIns="0" tIns="12065" rIns="0" bIns="0" rtlCol="0">
            <a:spAutoFit/>
          </a:bodyPr>
          <a:lstStyle/>
          <a:p>
            <a:pPr marL="469264" lvl="2">
              <a:tabLst>
                <a:tab pos="414020" algn="l"/>
              </a:tabLst>
            </a:pPr>
            <a:endParaRPr lang="en-US" sz="1600" dirty="0">
              <a:latin typeface="Arial Black"/>
              <a:cs typeface="Arial Black"/>
            </a:endParaRPr>
          </a:p>
          <a:p>
            <a:pPr lvl="2">
              <a:lnSpc>
                <a:spcPct val="100000"/>
              </a:lnSpc>
              <a:spcBef>
                <a:spcPts val="20"/>
              </a:spcBef>
            </a:pPr>
            <a:endParaRPr sz="1600" dirty="0">
              <a:latin typeface="Arial"/>
              <a:cs typeface="Arial"/>
            </a:endParaRPr>
          </a:p>
        </p:txBody>
      </p:sp>
      <p:sp>
        <p:nvSpPr>
          <p:cNvPr id="4" name="Slide Number Placeholder 3">
            <a:extLst>
              <a:ext uri="{FF2B5EF4-FFF2-40B4-BE49-F238E27FC236}">
                <a16:creationId xmlns:a16="http://schemas.microsoft.com/office/drawing/2014/main" id="{CB12F0DB-35F5-4977-A4D2-AE3DE6AF0BB6}"/>
              </a:ext>
            </a:extLst>
          </p:cNvPr>
          <p:cNvSpPr>
            <a:spLocks noGrp="1"/>
          </p:cNvSpPr>
          <p:nvPr>
            <p:ph type="sldNum" sz="quarter" idx="7"/>
          </p:nvPr>
        </p:nvSpPr>
        <p:spPr/>
        <p:txBody>
          <a:bodyPr/>
          <a:lstStyle/>
          <a:p>
            <a:fld id="{B6F15528-21DE-4FAA-801E-634DDDAF4B2B}" type="slidenum">
              <a:rPr lang="en-US" smtClean="0"/>
              <a:t>3</a:t>
            </a:fld>
            <a:endParaRPr lang="en-US"/>
          </a:p>
        </p:txBody>
      </p:sp>
      <p:sp>
        <p:nvSpPr>
          <p:cNvPr id="2" name="TextBox 1">
            <a:extLst>
              <a:ext uri="{FF2B5EF4-FFF2-40B4-BE49-F238E27FC236}">
                <a16:creationId xmlns:a16="http://schemas.microsoft.com/office/drawing/2014/main" id="{784A228A-B3CC-43A4-91B1-6BFAF20AA197}"/>
              </a:ext>
            </a:extLst>
          </p:cNvPr>
          <p:cNvSpPr txBox="1"/>
          <p:nvPr/>
        </p:nvSpPr>
        <p:spPr>
          <a:xfrm>
            <a:off x="381000" y="1524000"/>
            <a:ext cx="9906000" cy="3970318"/>
          </a:xfrm>
          <a:prstGeom prst="rect">
            <a:avLst/>
          </a:prstGeom>
          <a:noFill/>
        </p:spPr>
        <p:txBody>
          <a:bodyPr wrap="square" rtlCol="0">
            <a:spAutoFit/>
          </a:bodyPr>
          <a:lstStyle/>
          <a:p>
            <a:pPr marL="342900" indent="-342900">
              <a:buFont typeface="+mj-lt"/>
              <a:buAutoNum type="arabicPeriod"/>
            </a:pPr>
            <a:r>
              <a:rPr lang="en-US" dirty="0">
                <a:latin typeface="Arial" panose="020B0604020202020204" pitchFamily="34" charset="0"/>
                <a:cs typeface="Arial" panose="020B0604020202020204" pitchFamily="34" charset="0"/>
              </a:rPr>
              <a:t>Welcoming and integrated Internationally Trained Professionals (ITPs) is not charity work. Employers must focus on the “why” when intentionally recruiting and onboarding this talent pool. Put simply, ITPs are not charity cases, they are professionals with the skills and experience to bring value to your organization.</a:t>
            </a:r>
          </a:p>
          <a:p>
            <a:endParaRPr lang="en-US" dirty="0">
              <a:latin typeface="Arial" panose="020B0604020202020204" pitchFamily="34" charset="0"/>
              <a:cs typeface="Arial" panose="020B0604020202020204" pitchFamily="34" charset="0"/>
            </a:endParaRPr>
          </a:p>
          <a:p>
            <a:pPr marL="342900" indent="-342900">
              <a:buFont typeface="+mj-lt"/>
              <a:buAutoNum type="arabicPeriod" startAt="2"/>
            </a:pPr>
            <a:r>
              <a:rPr lang="en-US" dirty="0">
                <a:latin typeface="Arial" panose="020B0604020202020204" pitchFamily="34" charset="0"/>
                <a:cs typeface="Arial" panose="020B0604020202020204" pitchFamily="34" charset="0"/>
              </a:rPr>
              <a:t>Leadership matters – A welcoming tone and diverse leadership at the top levels sends a clear message of walking the talk.</a:t>
            </a:r>
          </a:p>
          <a:p>
            <a:endParaRPr lang="en-US" dirty="0">
              <a:latin typeface="Arial" panose="020B0604020202020204" pitchFamily="34" charset="0"/>
              <a:cs typeface="Arial" panose="020B0604020202020204" pitchFamily="34" charset="0"/>
            </a:endParaRPr>
          </a:p>
          <a:p>
            <a:pPr marL="342900" indent="-342900">
              <a:buFont typeface="+mj-lt"/>
              <a:buAutoNum type="arabicPeriod" startAt="3"/>
            </a:pPr>
            <a:r>
              <a:rPr lang="en-US" dirty="0">
                <a:latin typeface="Arial" panose="020B0604020202020204" pitchFamily="34" charset="0"/>
                <a:cs typeface="Arial" panose="020B0604020202020204" pitchFamily="34" charset="0"/>
              </a:rPr>
              <a:t>A welcoming corporate culture recognizes and celebrates diversity; intentionally create awareness of different cultures.</a:t>
            </a:r>
          </a:p>
          <a:p>
            <a:endParaRPr lang="en-US" dirty="0">
              <a:latin typeface="Arial" panose="020B0604020202020204" pitchFamily="34" charset="0"/>
              <a:cs typeface="Arial" panose="020B0604020202020204" pitchFamily="34" charset="0"/>
            </a:endParaRPr>
          </a:p>
          <a:p>
            <a:pPr marL="342900" indent="-342900">
              <a:buFont typeface="+mj-lt"/>
              <a:buAutoNum type="arabicPeriod" startAt="4"/>
            </a:pPr>
            <a:r>
              <a:rPr lang="en-US" dirty="0">
                <a:latin typeface="Arial" panose="020B0604020202020204" pitchFamily="34" charset="0"/>
                <a:cs typeface="Arial" panose="020B0604020202020204" pitchFamily="34" charset="0"/>
              </a:rPr>
              <a:t>There is a solid business case for a diverse workforce – revenue (increased) and innovation (sustainability) because of diversity.</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2726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27761" y="371932"/>
            <a:ext cx="8054239" cy="505908"/>
          </a:xfrm>
          <a:prstGeom prst="rect">
            <a:avLst/>
          </a:prstGeom>
        </p:spPr>
        <p:txBody>
          <a:bodyPr vert="horz" wrap="square" lIns="0" tIns="13335" rIns="0" bIns="0" rtlCol="0">
            <a:spAutoFit/>
          </a:bodyPr>
          <a:lstStyle/>
          <a:p>
            <a:pPr marL="12700">
              <a:lnSpc>
                <a:spcPct val="100000"/>
              </a:lnSpc>
              <a:spcBef>
                <a:spcPts val="105"/>
              </a:spcBef>
            </a:pPr>
            <a:r>
              <a:rPr lang="en-US" sz="3200" spc="-40" dirty="0">
                <a:solidFill>
                  <a:srgbClr val="F36F20"/>
                </a:solidFill>
              </a:rPr>
              <a:t>Welcoming Workplaces: Recruitment</a:t>
            </a:r>
            <a:endParaRPr sz="3200" dirty="0"/>
          </a:p>
        </p:txBody>
      </p:sp>
      <p:sp>
        <p:nvSpPr>
          <p:cNvPr id="5" name="object 5"/>
          <p:cNvSpPr txBox="1"/>
          <p:nvPr/>
        </p:nvSpPr>
        <p:spPr>
          <a:xfrm>
            <a:off x="609600" y="1066800"/>
            <a:ext cx="10515600" cy="504625"/>
          </a:xfrm>
          <a:prstGeom prst="rect">
            <a:avLst/>
          </a:prstGeom>
        </p:spPr>
        <p:txBody>
          <a:bodyPr vert="horz" wrap="square" lIns="0" tIns="12065" rIns="0" bIns="0" rtlCol="0">
            <a:spAutoFit/>
          </a:bodyPr>
          <a:lstStyle/>
          <a:p>
            <a:pPr marL="469264" lvl="2">
              <a:tabLst>
                <a:tab pos="414020" algn="l"/>
              </a:tabLst>
            </a:pPr>
            <a:endParaRPr lang="en-US" sz="1600" dirty="0">
              <a:latin typeface="Arial Black"/>
              <a:cs typeface="Arial Black"/>
            </a:endParaRPr>
          </a:p>
          <a:p>
            <a:pPr lvl="2">
              <a:lnSpc>
                <a:spcPct val="100000"/>
              </a:lnSpc>
              <a:spcBef>
                <a:spcPts val="20"/>
              </a:spcBef>
            </a:pPr>
            <a:endParaRPr sz="1600" dirty="0">
              <a:latin typeface="Arial"/>
              <a:cs typeface="Arial"/>
            </a:endParaRPr>
          </a:p>
        </p:txBody>
      </p:sp>
      <p:sp>
        <p:nvSpPr>
          <p:cNvPr id="4" name="Slide Number Placeholder 3">
            <a:extLst>
              <a:ext uri="{FF2B5EF4-FFF2-40B4-BE49-F238E27FC236}">
                <a16:creationId xmlns:a16="http://schemas.microsoft.com/office/drawing/2014/main" id="{CB12F0DB-35F5-4977-A4D2-AE3DE6AF0BB6}"/>
              </a:ext>
            </a:extLst>
          </p:cNvPr>
          <p:cNvSpPr>
            <a:spLocks noGrp="1"/>
          </p:cNvSpPr>
          <p:nvPr>
            <p:ph type="sldNum" sz="quarter" idx="7"/>
          </p:nvPr>
        </p:nvSpPr>
        <p:spPr/>
        <p:txBody>
          <a:bodyPr/>
          <a:lstStyle/>
          <a:p>
            <a:fld id="{B6F15528-21DE-4FAA-801E-634DDDAF4B2B}" type="slidenum">
              <a:rPr lang="en-US" smtClean="0"/>
              <a:t>4</a:t>
            </a:fld>
            <a:endParaRPr lang="en-US"/>
          </a:p>
        </p:txBody>
      </p:sp>
      <p:sp>
        <p:nvSpPr>
          <p:cNvPr id="2" name="TextBox 1">
            <a:extLst>
              <a:ext uri="{FF2B5EF4-FFF2-40B4-BE49-F238E27FC236}">
                <a16:creationId xmlns:a16="http://schemas.microsoft.com/office/drawing/2014/main" id="{784A228A-B3CC-43A4-91B1-6BFAF20AA197}"/>
              </a:ext>
            </a:extLst>
          </p:cNvPr>
          <p:cNvSpPr txBox="1"/>
          <p:nvPr/>
        </p:nvSpPr>
        <p:spPr>
          <a:xfrm>
            <a:off x="381000" y="1524000"/>
            <a:ext cx="9906000" cy="4247317"/>
          </a:xfrm>
          <a:prstGeom prst="rect">
            <a:avLst/>
          </a:prstGeom>
          <a:noFill/>
        </p:spPr>
        <p:txBody>
          <a:bodyPr wrap="square" rtlCol="0">
            <a:spAutoFit/>
          </a:bodyPr>
          <a:lstStyle/>
          <a:p>
            <a:endParaRPr lang="en-US" dirty="0">
              <a:latin typeface="Arial" panose="020B0604020202020204" pitchFamily="34" charset="0"/>
              <a:cs typeface="Arial" panose="020B0604020202020204" pitchFamily="34" charset="0"/>
            </a:endParaRPr>
          </a:p>
          <a:p>
            <a:pPr marL="342900" indent="-342900">
              <a:buAutoNum type="arabicPeriod"/>
            </a:pPr>
            <a:r>
              <a:rPr lang="en-US" dirty="0">
                <a:latin typeface="Arial" panose="020B0604020202020204" pitchFamily="34" charset="0"/>
                <a:cs typeface="Arial" panose="020B0604020202020204" pitchFamily="34" charset="0"/>
              </a:rPr>
              <a:t>Website review – is there diverse representation on the website?</a:t>
            </a:r>
          </a:p>
          <a:p>
            <a:pPr marL="800100" lvl="1" indent="-342900">
              <a:buFont typeface="Arial" panose="020B0604020202020204" pitchFamily="34" charset="0"/>
              <a:buChar char="•"/>
            </a:pPr>
            <a:r>
              <a:rPr lang="en-US" dirty="0">
                <a:latin typeface="Arial" panose="020B0604020202020204" pitchFamily="34" charset="0"/>
                <a:cs typeface="Arial" panose="020B0604020202020204" pitchFamily="34" charset="0"/>
              </a:rPr>
              <a:t>Value statements supporting diversity and/or cultural competency</a:t>
            </a:r>
          </a:p>
          <a:p>
            <a:pPr lvl="1"/>
            <a:endParaRPr lang="en-US" dirty="0">
              <a:latin typeface="Arial" panose="020B0604020202020204" pitchFamily="34" charset="0"/>
              <a:cs typeface="Arial" panose="020B0604020202020204" pitchFamily="34" charset="0"/>
            </a:endParaRPr>
          </a:p>
          <a:p>
            <a:pPr marL="342900" indent="-342900">
              <a:buAutoNum type="arabicPeriod"/>
            </a:pPr>
            <a:r>
              <a:rPr lang="en-US" dirty="0">
                <a:latin typeface="Arial" panose="020B0604020202020204" pitchFamily="34" charset="0"/>
                <a:cs typeface="Arial" panose="020B0604020202020204" pitchFamily="34" charset="0"/>
              </a:rPr>
              <a:t>Use social media and post to groups promoting diversity</a:t>
            </a:r>
          </a:p>
          <a:p>
            <a:pPr marL="800100" lvl="1" indent="-342900">
              <a:buFont typeface="Arial" panose="020B0604020202020204" pitchFamily="34" charset="0"/>
              <a:buChar char="•"/>
            </a:pPr>
            <a:r>
              <a:rPr lang="en-US" dirty="0">
                <a:latin typeface="Arial" panose="020B0604020202020204" pitchFamily="34" charset="0"/>
                <a:cs typeface="Arial" panose="020B0604020202020204" pitchFamily="34" charset="0"/>
              </a:rPr>
              <a:t>Connect with diverse influencers who can share out position openings</a:t>
            </a:r>
          </a:p>
          <a:p>
            <a:pPr lvl="1"/>
            <a:endParaRPr lang="en-US" dirty="0">
              <a:latin typeface="Arial" panose="020B0604020202020204" pitchFamily="34" charset="0"/>
              <a:cs typeface="Arial" panose="020B0604020202020204" pitchFamily="34" charset="0"/>
            </a:endParaRPr>
          </a:p>
          <a:p>
            <a:pPr marL="342900" indent="-342900">
              <a:buAutoNum type="arabicPeriod"/>
            </a:pPr>
            <a:r>
              <a:rPr lang="en-US" dirty="0">
                <a:latin typeface="Arial" panose="020B0604020202020204" pitchFamily="34" charset="0"/>
                <a:cs typeface="Arial" panose="020B0604020202020204" pitchFamily="34" charset="0"/>
              </a:rPr>
              <a:t>Job descriptions – Check the minimum qualifications, is the bar too high for the actual tasks needed? This is especially important for those who have the skills but may not have the education credentials</a:t>
            </a:r>
          </a:p>
          <a:p>
            <a:endParaRPr lang="en-US" dirty="0">
              <a:latin typeface="Arial" panose="020B0604020202020204" pitchFamily="34" charset="0"/>
              <a:cs typeface="Arial" panose="020B0604020202020204" pitchFamily="34" charset="0"/>
            </a:endParaRPr>
          </a:p>
          <a:p>
            <a:pPr marL="342900" indent="-342900">
              <a:buFont typeface="+mj-lt"/>
              <a:buAutoNum type="arabicPeriod" startAt="4"/>
            </a:pPr>
            <a:r>
              <a:rPr lang="en-US" dirty="0">
                <a:latin typeface="Arial" panose="020B0604020202020204" pitchFamily="34" charset="0"/>
                <a:cs typeface="Arial" panose="020B0604020202020204" pitchFamily="34" charset="0"/>
              </a:rPr>
              <a:t>Remember – An accent is not a barrier to hiring or an indication of talent and skills</a:t>
            </a:r>
          </a:p>
          <a:p>
            <a:pPr marL="342900" indent="-342900">
              <a:buAutoNum type="arabicPeriod" startAt="4"/>
            </a:pPr>
            <a:endParaRPr lang="en-US" dirty="0">
              <a:latin typeface="Arial" panose="020B0604020202020204" pitchFamily="34" charset="0"/>
              <a:cs typeface="Arial" panose="020B0604020202020204" pitchFamily="34" charset="0"/>
            </a:endParaRPr>
          </a:p>
          <a:p>
            <a:pPr marL="342900" indent="-342900">
              <a:buAutoNum type="arabicPeriod" startAt="4"/>
            </a:pP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2350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27761" y="371932"/>
            <a:ext cx="8054239" cy="998350"/>
          </a:xfrm>
          <a:prstGeom prst="rect">
            <a:avLst/>
          </a:prstGeom>
        </p:spPr>
        <p:txBody>
          <a:bodyPr vert="horz" wrap="square" lIns="0" tIns="13335" rIns="0" bIns="0" rtlCol="0">
            <a:spAutoFit/>
          </a:bodyPr>
          <a:lstStyle/>
          <a:p>
            <a:pPr marL="12700">
              <a:lnSpc>
                <a:spcPct val="100000"/>
              </a:lnSpc>
              <a:spcBef>
                <a:spcPts val="105"/>
              </a:spcBef>
            </a:pPr>
            <a:r>
              <a:rPr lang="en-US" sz="3200" spc="-40" dirty="0">
                <a:solidFill>
                  <a:srgbClr val="F36F20"/>
                </a:solidFill>
              </a:rPr>
              <a:t>Welcoming Workplaces: Interview and Hiring Practices</a:t>
            </a:r>
            <a:endParaRPr sz="3200" dirty="0"/>
          </a:p>
        </p:txBody>
      </p:sp>
      <p:sp>
        <p:nvSpPr>
          <p:cNvPr id="5" name="object 5"/>
          <p:cNvSpPr txBox="1"/>
          <p:nvPr/>
        </p:nvSpPr>
        <p:spPr>
          <a:xfrm>
            <a:off x="609600" y="1066800"/>
            <a:ext cx="10515600" cy="504625"/>
          </a:xfrm>
          <a:prstGeom prst="rect">
            <a:avLst/>
          </a:prstGeom>
        </p:spPr>
        <p:txBody>
          <a:bodyPr vert="horz" wrap="square" lIns="0" tIns="12065" rIns="0" bIns="0" rtlCol="0">
            <a:spAutoFit/>
          </a:bodyPr>
          <a:lstStyle/>
          <a:p>
            <a:pPr marL="469264" lvl="2">
              <a:tabLst>
                <a:tab pos="414020" algn="l"/>
              </a:tabLst>
            </a:pPr>
            <a:endParaRPr lang="en-US" sz="1600" dirty="0">
              <a:latin typeface="Arial Black"/>
              <a:cs typeface="Arial Black"/>
            </a:endParaRPr>
          </a:p>
          <a:p>
            <a:pPr lvl="2">
              <a:lnSpc>
                <a:spcPct val="100000"/>
              </a:lnSpc>
              <a:spcBef>
                <a:spcPts val="20"/>
              </a:spcBef>
            </a:pPr>
            <a:endParaRPr sz="1600" dirty="0">
              <a:latin typeface="Arial"/>
              <a:cs typeface="Arial"/>
            </a:endParaRPr>
          </a:p>
        </p:txBody>
      </p:sp>
      <p:sp>
        <p:nvSpPr>
          <p:cNvPr id="4" name="Slide Number Placeholder 3">
            <a:extLst>
              <a:ext uri="{FF2B5EF4-FFF2-40B4-BE49-F238E27FC236}">
                <a16:creationId xmlns:a16="http://schemas.microsoft.com/office/drawing/2014/main" id="{CB12F0DB-35F5-4977-A4D2-AE3DE6AF0BB6}"/>
              </a:ext>
            </a:extLst>
          </p:cNvPr>
          <p:cNvSpPr>
            <a:spLocks noGrp="1"/>
          </p:cNvSpPr>
          <p:nvPr>
            <p:ph type="sldNum" sz="quarter" idx="7"/>
          </p:nvPr>
        </p:nvSpPr>
        <p:spPr/>
        <p:txBody>
          <a:bodyPr/>
          <a:lstStyle/>
          <a:p>
            <a:fld id="{B6F15528-21DE-4FAA-801E-634DDDAF4B2B}" type="slidenum">
              <a:rPr lang="en-US" smtClean="0"/>
              <a:t>5</a:t>
            </a:fld>
            <a:endParaRPr lang="en-US"/>
          </a:p>
        </p:txBody>
      </p:sp>
      <p:sp>
        <p:nvSpPr>
          <p:cNvPr id="2" name="TextBox 1">
            <a:extLst>
              <a:ext uri="{FF2B5EF4-FFF2-40B4-BE49-F238E27FC236}">
                <a16:creationId xmlns:a16="http://schemas.microsoft.com/office/drawing/2014/main" id="{784A228A-B3CC-43A4-91B1-6BFAF20AA197}"/>
              </a:ext>
            </a:extLst>
          </p:cNvPr>
          <p:cNvSpPr txBox="1"/>
          <p:nvPr/>
        </p:nvSpPr>
        <p:spPr>
          <a:xfrm>
            <a:off x="327761" y="1344450"/>
            <a:ext cx="9906000" cy="4801314"/>
          </a:xfrm>
          <a:prstGeom prst="rect">
            <a:avLst/>
          </a:prstGeom>
          <a:noFill/>
        </p:spPr>
        <p:txBody>
          <a:bodyPr wrap="square" lIns="91440" tIns="45720" rIns="91440" bIns="45720" rtlCol="0" anchor="t">
            <a:spAutoFit/>
          </a:bodyPr>
          <a:lstStyle/>
          <a:p>
            <a:endParaRPr lang="en-US" dirty="0">
              <a:latin typeface="Arial" panose="020B0604020202020204" pitchFamily="34" charset="0"/>
              <a:cs typeface="Arial" panose="020B0604020202020204" pitchFamily="34" charset="0"/>
            </a:endParaRPr>
          </a:p>
          <a:p>
            <a:pPr marL="342900" indent="-342900">
              <a:buAutoNum type="arabicPeriod"/>
            </a:pPr>
            <a:r>
              <a:rPr lang="en-US" dirty="0">
                <a:latin typeface="Arial"/>
                <a:cs typeface="Arial"/>
              </a:rPr>
              <a:t>Create a diverse hiring panel, with representation from all levels of the organization</a:t>
            </a:r>
          </a:p>
          <a:p>
            <a:pPr marL="342900" indent="-342900">
              <a:buAutoNum type="arabicPeriod"/>
            </a:pPr>
            <a:r>
              <a:rPr lang="en-US" dirty="0">
                <a:latin typeface="Arial"/>
                <a:cs typeface="Arial"/>
              </a:rPr>
              <a:t>During interviews, share the questions in written form to ensure comprehension</a:t>
            </a:r>
          </a:p>
          <a:p>
            <a:pPr marL="342900" indent="-342900">
              <a:buAutoNum type="arabicPeriod"/>
            </a:pPr>
            <a:r>
              <a:rPr lang="en-US" dirty="0">
                <a:latin typeface="Arial"/>
                <a:cs typeface="Arial"/>
              </a:rPr>
              <a:t>Work to remove bias from interview questions</a:t>
            </a:r>
          </a:p>
          <a:p>
            <a:pPr marL="800100" lvl="1" indent="-342900">
              <a:buFont typeface="Arial" panose="020B0604020202020204" pitchFamily="34" charset="0"/>
              <a:buChar char="•"/>
            </a:pPr>
            <a:r>
              <a:rPr lang="en-US" dirty="0">
                <a:latin typeface="Arial" panose="020B0604020202020204" pitchFamily="34" charset="0"/>
                <a:cs typeface="Arial" panose="020B0604020202020204" pitchFamily="34" charset="0"/>
              </a:rPr>
              <a:t>Make sure your thinking concerning company “fit” is not steeped in stereotypes and unconscious bias</a:t>
            </a:r>
          </a:p>
          <a:p>
            <a:pPr marL="342900" indent="-342900">
              <a:buAutoNum type="arabicPeriod"/>
            </a:pPr>
            <a:r>
              <a:rPr lang="en-US" dirty="0">
                <a:latin typeface="Arial"/>
                <a:cs typeface="Arial"/>
              </a:rPr>
              <a:t>Engage in active listening and practice patience during interviews - invite interviewees to share their story / journey</a:t>
            </a:r>
          </a:p>
          <a:p>
            <a:pPr marL="342900" indent="-342900">
              <a:buAutoNum type="arabicPeriod"/>
            </a:pPr>
            <a:r>
              <a:rPr lang="en-US" dirty="0">
                <a:latin typeface="Arial"/>
                <a:cs typeface="Arial"/>
              </a:rPr>
              <a:t>Explore creating all forms / documents in multiple languages </a:t>
            </a:r>
            <a:endParaRPr lang="en-US" dirty="0">
              <a:latin typeface="Arial" panose="020B0604020202020204" pitchFamily="34" charset="0"/>
              <a:cs typeface="Arial" panose="020B0604020202020204" pitchFamily="34" charset="0"/>
            </a:endParaRPr>
          </a:p>
          <a:p>
            <a:pPr marL="342900" indent="-342900">
              <a:buAutoNum type="arabicPeriod"/>
            </a:pPr>
            <a:r>
              <a:rPr lang="en-US" dirty="0">
                <a:latin typeface="Arial"/>
                <a:cs typeface="Arial"/>
              </a:rPr>
              <a:t>Establish an onboarding mentoring program, matching new hires to trusted company employees who are trained and supported to serve as mentors. Mentors have an opportunity to gain visibility and skills as leaders and new hires have a go-to support person. Remember being the “first one” in any setting is a challenge to those working with the “first” individual and that individual simply trying to bring in their talent and perspective.</a:t>
            </a:r>
          </a:p>
          <a:p>
            <a:pPr marL="342900" indent="-342900">
              <a:buAutoNum type="arabicPeriod"/>
            </a:pPr>
            <a:r>
              <a:rPr lang="en-US" dirty="0">
                <a:latin typeface="Arial"/>
                <a:cs typeface="Arial"/>
              </a:rPr>
              <a:t>Use intentional language and avoid business jargon and acronyms (supports the insider / outsider perspective)</a:t>
            </a:r>
          </a:p>
          <a:p>
            <a:pPr marL="342900" indent="-342900">
              <a:buAutoNum type="arabicPeriod"/>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791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27761" y="371932"/>
            <a:ext cx="8054239" cy="998350"/>
          </a:xfrm>
          <a:prstGeom prst="rect">
            <a:avLst/>
          </a:prstGeom>
        </p:spPr>
        <p:txBody>
          <a:bodyPr vert="horz" wrap="square" lIns="0" tIns="13335" rIns="0" bIns="0" rtlCol="0">
            <a:spAutoFit/>
          </a:bodyPr>
          <a:lstStyle/>
          <a:p>
            <a:pPr marL="12700">
              <a:lnSpc>
                <a:spcPct val="100000"/>
              </a:lnSpc>
              <a:spcBef>
                <a:spcPts val="105"/>
              </a:spcBef>
            </a:pPr>
            <a:r>
              <a:rPr lang="en-US" sz="3200" spc="-40" dirty="0">
                <a:solidFill>
                  <a:srgbClr val="F36F20"/>
                </a:solidFill>
              </a:rPr>
              <a:t>Welcoming Workplaces: Accountability</a:t>
            </a:r>
            <a:endParaRPr sz="3200" dirty="0"/>
          </a:p>
        </p:txBody>
      </p:sp>
      <p:sp>
        <p:nvSpPr>
          <p:cNvPr id="5" name="object 5"/>
          <p:cNvSpPr txBox="1"/>
          <p:nvPr/>
        </p:nvSpPr>
        <p:spPr>
          <a:xfrm>
            <a:off x="609600" y="1066800"/>
            <a:ext cx="10515600" cy="504625"/>
          </a:xfrm>
          <a:prstGeom prst="rect">
            <a:avLst/>
          </a:prstGeom>
        </p:spPr>
        <p:txBody>
          <a:bodyPr vert="horz" wrap="square" lIns="0" tIns="12065" rIns="0" bIns="0" rtlCol="0">
            <a:spAutoFit/>
          </a:bodyPr>
          <a:lstStyle/>
          <a:p>
            <a:pPr marL="469264" lvl="2">
              <a:tabLst>
                <a:tab pos="414020" algn="l"/>
              </a:tabLst>
            </a:pPr>
            <a:endParaRPr lang="en-US" sz="1600" dirty="0">
              <a:latin typeface="Arial Black"/>
              <a:cs typeface="Arial Black"/>
            </a:endParaRPr>
          </a:p>
          <a:p>
            <a:pPr lvl="2">
              <a:lnSpc>
                <a:spcPct val="100000"/>
              </a:lnSpc>
              <a:spcBef>
                <a:spcPts val="20"/>
              </a:spcBef>
            </a:pPr>
            <a:endParaRPr sz="1600" dirty="0">
              <a:latin typeface="Arial"/>
              <a:cs typeface="Arial"/>
            </a:endParaRPr>
          </a:p>
        </p:txBody>
      </p:sp>
      <p:sp>
        <p:nvSpPr>
          <p:cNvPr id="4" name="Slide Number Placeholder 3">
            <a:extLst>
              <a:ext uri="{FF2B5EF4-FFF2-40B4-BE49-F238E27FC236}">
                <a16:creationId xmlns:a16="http://schemas.microsoft.com/office/drawing/2014/main" id="{CB12F0DB-35F5-4977-A4D2-AE3DE6AF0BB6}"/>
              </a:ext>
            </a:extLst>
          </p:cNvPr>
          <p:cNvSpPr>
            <a:spLocks noGrp="1"/>
          </p:cNvSpPr>
          <p:nvPr>
            <p:ph type="sldNum" sz="quarter" idx="7"/>
          </p:nvPr>
        </p:nvSpPr>
        <p:spPr/>
        <p:txBody>
          <a:bodyPr/>
          <a:lstStyle/>
          <a:p>
            <a:fld id="{B6F15528-21DE-4FAA-801E-634DDDAF4B2B}" type="slidenum">
              <a:rPr lang="en-US" smtClean="0"/>
              <a:t>6</a:t>
            </a:fld>
            <a:endParaRPr lang="en-US"/>
          </a:p>
        </p:txBody>
      </p:sp>
      <p:sp>
        <p:nvSpPr>
          <p:cNvPr id="2" name="TextBox 1">
            <a:extLst>
              <a:ext uri="{FF2B5EF4-FFF2-40B4-BE49-F238E27FC236}">
                <a16:creationId xmlns:a16="http://schemas.microsoft.com/office/drawing/2014/main" id="{784A228A-B3CC-43A4-91B1-6BFAF20AA197}"/>
              </a:ext>
            </a:extLst>
          </p:cNvPr>
          <p:cNvSpPr txBox="1"/>
          <p:nvPr/>
        </p:nvSpPr>
        <p:spPr>
          <a:xfrm>
            <a:off x="323491" y="1682151"/>
            <a:ext cx="9906000" cy="1754326"/>
          </a:xfrm>
          <a:prstGeom prst="rect">
            <a:avLst/>
          </a:prstGeom>
          <a:noFill/>
        </p:spPr>
        <p:txBody>
          <a:bodyPr wrap="square" rtlCol="0">
            <a:spAutoFit/>
          </a:bodyPr>
          <a:lstStyle/>
          <a:p>
            <a:endParaRPr lang="en-US" dirty="0">
              <a:latin typeface="Arial" panose="020B0604020202020204" pitchFamily="34" charset="0"/>
              <a:cs typeface="Arial" panose="020B0604020202020204" pitchFamily="34" charset="0"/>
            </a:endParaRPr>
          </a:p>
          <a:p>
            <a:pPr marL="342900" indent="-342900">
              <a:buAutoNum type="arabicPeriod"/>
            </a:pPr>
            <a:r>
              <a:rPr lang="en-US" dirty="0">
                <a:latin typeface="Arial" panose="020B0604020202020204" pitchFamily="34" charset="0"/>
                <a:cs typeface="Arial" panose="020B0604020202020204" pitchFamily="34" charset="0"/>
              </a:rPr>
              <a:t>Celebrate success and call out the elements that enabled success.</a:t>
            </a:r>
          </a:p>
          <a:p>
            <a:endParaRPr lang="en-US" dirty="0">
              <a:latin typeface="Arial" panose="020B0604020202020204" pitchFamily="34" charset="0"/>
              <a:cs typeface="Arial" panose="020B0604020202020204" pitchFamily="34" charset="0"/>
            </a:endParaRPr>
          </a:p>
          <a:p>
            <a:pPr marL="342900" indent="-342900">
              <a:buFont typeface="+mj-lt"/>
              <a:buAutoNum type="arabicPeriod" startAt="2"/>
            </a:pPr>
            <a:r>
              <a:rPr lang="en-US" dirty="0">
                <a:latin typeface="Arial" panose="020B0604020202020204" pitchFamily="34" charset="0"/>
                <a:cs typeface="Arial" panose="020B0604020202020204" pitchFamily="34" charset="0"/>
              </a:rPr>
              <a:t>Create a standard, inclusive of policies, practices, norms, and culture for corporations in Tulsa</a:t>
            </a:r>
          </a:p>
          <a:p>
            <a:pPr marL="800100" lvl="1" indent="-342900">
              <a:buFont typeface="Arial" panose="020B0604020202020204" pitchFamily="34" charset="0"/>
              <a:buChar char="•"/>
            </a:pPr>
            <a:r>
              <a:rPr lang="en-US" dirty="0">
                <a:latin typeface="Arial" panose="020B0604020202020204" pitchFamily="34" charset="0"/>
                <a:cs typeface="Arial" panose="020B0604020202020204" pitchFamily="34" charset="0"/>
              </a:rPr>
              <a:t>Explore offering companies certification – We are a Welcoming Employer!</a:t>
            </a:r>
          </a:p>
        </p:txBody>
      </p:sp>
    </p:spTree>
    <p:extLst>
      <p:ext uri="{BB962C8B-B14F-4D97-AF65-F5344CB8AC3E}">
        <p14:creationId xmlns:p14="http://schemas.microsoft.com/office/powerpoint/2010/main" val="34177871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TotalTime>
  <Words>523</Words>
  <Application>Microsoft Office PowerPoint</Application>
  <PresentationFormat>Widescreen</PresentationFormat>
  <Paragraphs>54</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UPWARDLY GLOBAL &amp; FLOURISH TULSA</vt:lpstr>
      <vt:lpstr>Thank you</vt:lpstr>
      <vt:lpstr>Welcoming Workplaces: Culture and Norms</vt:lpstr>
      <vt:lpstr>Welcoming Workplaces: Recruitment</vt:lpstr>
      <vt:lpstr>Welcoming Workplaces: Interview and Hiring Practices</vt:lpstr>
      <vt:lpstr>Welcoming Workplaces: Accountability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UPWARDLY  GLOBAL</dc:title>
  <dc:creator>Rachael Barrett</dc:creator>
  <cp:lastModifiedBy>Rachael Barrett</cp:lastModifiedBy>
  <cp:revision>17</cp:revision>
  <dcterms:created xsi:type="dcterms:W3CDTF">2020-09-16T01:49:18Z</dcterms:created>
  <dcterms:modified xsi:type="dcterms:W3CDTF">2020-10-15T15:52:32Z</dcterms:modified>
</cp:coreProperties>
</file>